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5" r:id="rId1"/>
  </p:sldMasterIdLst>
  <p:notesMasterIdLst>
    <p:notesMasterId r:id="rId40"/>
  </p:notesMasterIdLst>
  <p:sldIdLst>
    <p:sldId id="256" r:id="rId2"/>
    <p:sldId id="315" r:id="rId3"/>
    <p:sldId id="257" r:id="rId4"/>
    <p:sldId id="286" r:id="rId5"/>
    <p:sldId id="314" r:id="rId6"/>
    <p:sldId id="258" r:id="rId7"/>
    <p:sldId id="287" r:id="rId8"/>
    <p:sldId id="288" r:id="rId9"/>
    <p:sldId id="259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5" r:id="rId18"/>
    <p:sldId id="297" r:id="rId19"/>
    <p:sldId id="298" r:id="rId20"/>
    <p:sldId id="299" r:id="rId21"/>
    <p:sldId id="276" r:id="rId22"/>
    <p:sldId id="277" r:id="rId23"/>
    <p:sldId id="278" r:id="rId24"/>
    <p:sldId id="300" r:id="rId25"/>
    <p:sldId id="281" r:id="rId26"/>
    <p:sldId id="301" r:id="rId27"/>
    <p:sldId id="284" r:id="rId28"/>
    <p:sldId id="305" r:id="rId29"/>
    <p:sldId id="307" r:id="rId30"/>
    <p:sldId id="306" r:id="rId31"/>
    <p:sldId id="308" r:id="rId32"/>
    <p:sldId id="309" r:id="rId33"/>
    <p:sldId id="310" r:id="rId34"/>
    <p:sldId id="311" r:id="rId35"/>
    <p:sldId id="312" r:id="rId36"/>
    <p:sldId id="313" r:id="rId37"/>
    <p:sldId id="303" r:id="rId38"/>
    <p:sldId id="30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422F25B-23DC-411F-9378-EC84808C2FEC}">
          <p14:sldIdLst>
            <p14:sldId id="256"/>
            <p14:sldId id="315"/>
          </p14:sldIdLst>
        </p14:section>
        <p14:section name="Image(靜態影像)" id="{58D68E26-55B4-489C-B8E1-291796A779FD}">
          <p14:sldIdLst>
            <p14:sldId id="257"/>
            <p14:sldId id="286"/>
            <p14:sldId id="314"/>
            <p14:sldId id="258"/>
            <p14:sldId id="287"/>
            <p14:sldId id="288"/>
            <p14:sldId id="259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</p14:sldIdLst>
        </p14:section>
        <p14:section name="影像地圖" id="{05EDF1C8-53F8-435E-B252-1C7F1436A8A7}">
          <p14:sldIdLst>
            <p14:sldId id="276"/>
            <p14:sldId id="277"/>
            <p14:sldId id="278"/>
            <p14:sldId id="300"/>
            <p14:sldId id="281"/>
            <p14:sldId id="301"/>
            <p14:sldId id="284"/>
          </p14:sldIdLst>
        </p14:section>
        <p14:section name="Video(影片)" id="{841B529C-FCE6-413B-9305-1837D5B5E031}">
          <p14:sldIdLst>
            <p14:sldId id="305"/>
            <p14:sldId id="307"/>
            <p14:sldId id="306"/>
            <p14:sldId id="308"/>
            <p14:sldId id="309"/>
            <p14:sldId id="310"/>
            <p14:sldId id="311"/>
            <p14:sldId id="312"/>
            <p14:sldId id="313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8396-91BF-4683-8023-77D4C21E265E}" type="datetimeFigureOut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2286E-5438-40BE-8189-3F76C448D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3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上奇 </a:t>
            </a:r>
            <a:r>
              <a:rPr lang="en-US" altLang="zh-TW" dirty="0" smtClean="0"/>
              <a:t>P7-2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7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Sample: sample_img_fromweb.html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84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18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66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083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95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551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380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537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509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40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5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1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68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4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61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338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843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621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700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725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.com.tw/pexels/" TargetMode="External"/><Relationship Id="rId2" Type="http://schemas.openxmlformats.org/officeDocument/2006/relationships/hyperlink" Target="https://free.com.tw/free-image-sources-li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asyicon.net/language.zh-tw/" TargetMode="External"/><Relationship Id="rId3" Type="http://schemas.openxmlformats.org/officeDocument/2006/relationships/hyperlink" Target="https://pixabay.com/" TargetMode="External"/><Relationship Id="rId7" Type="http://schemas.openxmlformats.org/officeDocument/2006/relationships/hyperlink" Target="https://www.iconfinder.com/" TargetMode="External"/><Relationship Id="rId2" Type="http://schemas.openxmlformats.org/officeDocument/2006/relationships/hyperlink" Target="https://stocksnap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freepik.com/free-psd" TargetMode="External"/><Relationship Id="rId5" Type="http://schemas.openxmlformats.org/officeDocument/2006/relationships/hyperlink" Target="http://gratisography.com/" TargetMode="External"/><Relationship Id="rId4" Type="http://schemas.openxmlformats.org/officeDocument/2006/relationships/hyperlink" Target="https://unsplash.com/" TargetMode="External"/><Relationship Id="rId9" Type="http://schemas.openxmlformats.org/officeDocument/2006/relationships/hyperlink" Target="http://findicons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多媒體影</a:t>
            </a:r>
            <a:r>
              <a:rPr lang="zh-TW" altLang="en-US" dirty="0"/>
              <a:t>音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3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05" y="4315642"/>
            <a:ext cx="10572750" cy="1905000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555173" y="1248139"/>
            <a:ext cx="10131425" cy="2461900"/>
          </a:xfrm>
        </p:spPr>
        <p:txBody>
          <a:bodyPr/>
          <a:lstStyle/>
          <a:p>
            <a:r>
              <a:rPr lang="zh-TW" altLang="en-US" dirty="0" smtClean="0"/>
              <a:t>圖片大小設定可用</a:t>
            </a:r>
            <a:r>
              <a:rPr lang="en-US" altLang="zh-TW" dirty="0" err="1" smtClean="0"/>
              <a:t>px</a:t>
            </a:r>
            <a:r>
              <a:rPr lang="zh-TW" altLang="en-US" dirty="0" smtClean="0"/>
              <a:t>值，跟百分比</a:t>
            </a:r>
            <a:endParaRPr lang="en-US" altLang="zh-TW" dirty="0" smtClean="0"/>
          </a:p>
          <a:p>
            <a:r>
              <a:rPr lang="zh-TW" altLang="en-US" dirty="0" smtClean="0"/>
              <a:t>屬性內容要記得用 「</a:t>
            </a:r>
            <a:r>
              <a:rPr lang="en-US" altLang="zh-TW" dirty="0" smtClean="0"/>
              <a:t>“</a:t>
            </a:r>
            <a:r>
              <a:rPr lang="zh-TW" altLang="en-US" dirty="0"/>
              <a:t>」</a:t>
            </a:r>
            <a:r>
              <a:rPr lang="zh-TW" altLang="en-US" dirty="0" smtClean="0"/>
              <a:t> 標示起來</a:t>
            </a:r>
            <a:endParaRPr lang="en-US" altLang="zh-TW" dirty="0" smtClean="0"/>
          </a:p>
          <a:p>
            <a:r>
              <a:rPr lang="zh-TW" altLang="en-US" dirty="0" smtClean="0"/>
              <a:t>一般在設計的時候，圖片的相關設定皆是透過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設定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調整大</a:t>
            </a:r>
            <a:r>
              <a:rPr lang="zh-TW" altLang="en-US" dirty="0"/>
              <a:t>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3" y="541710"/>
            <a:ext cx="3435947" cy="36268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34516" y="4609842"/>
            <a:ext cx="3652123" cy="139907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41956" y="6363771"/>
            <a:ext cx="767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PS:</a:t>
            </a:r>
            <a:r>
              <a:rPr lang="zh-TW" altLang="en-US" smtClean="0"/>
              <a:t>這張圖，為了方便大家辨識，因此這張範例圖片的邊框，是採用</a:t>
            </a:r>
            <a:r>
              <a:rPr lang="en-US" altLang="zh-TW" smtClean="0"/>
              <a:t>css</a:t>
            </a:r>
            <a:r>
              <a:rPr lang="zh-TW" altLang="en-US" smtClean="0"/>
              <a:t>設定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9909177" y="6496100"/>
            <a:ext cx="2272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sample_img_size.html</a:t>
            </a:r>
          </a:p>
        </p:txBody>
      </p:sp>
    </p:spTree>
    <p:extLst>
      <p:ext uri="{BB962C8B-B14F-4D97-AF65-F5344CB8AC3E}">
        <p14:creationId xmlns:p14="http://schemas.microsoft.com/office/powerpoint/2010/main" val="278230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設定邊</a:t>
            </a:r>
            <a:r>
              <a:rPr lang="zh-TW" altLang="en-US" dirty="0"/>
              <a:t>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9" y="1353263"/>
            <a:ext cx="11182350" cy="1619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85568" y="2343640"/>
            <a:ext cx="1553390" cy="566726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72" y="2817521"/>
            <a:ext cx="3119761" cy="39198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648932" y="6488668"/>
            <a:ext cx="254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sample_img_border.html</a:t>
            </a:r>
          </a:p>
        </p:txBody>
      </p:sp>
    </p:spTree>
    <p:extLst>
      <p:ext uri="{BB962C8B-B14F-4D97-AF65-F5344CB8AC3E}">
        <p14:creationId xmlns:p14="http://schemas.microsoft.com/office/powerpoint/2010/main" val="189719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圖片標籤的位置，會影響到顯示的方式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放置在段落之後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b="64639"/>
          <a:stretch/>
        </p:blipFill>
        <p:spPr>
          <a:xfrm>
            <a:off x="810304" y="2226061"/>
            <a:ext cx="10405542" cy="12984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68997"/>
          <a:stretch/>
        </p:blipFill>
        <p:spPr>
          <a:xfrm>
            <a:off x="685801" y="3963728"/>
            <a:ext cx="10928664" cy="1827473"/>
          </a:xfrm>
          <a:prstGeom prst="rect">
            <a:avLst/>
          </a:prstGeom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崁入圖片</a:t>
            </a:r>
            <a:r>
              <a:rPr lang="en-US" altLang="zh-TW" dirty="0"/>
              <a:t>-</a:t>
            </a:r>
            <a:r>
              <a:rPr lang="zh-TW" altLang="en-US" dirty="0" smtClean="0"/>
              <a:t>影像位置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503956" y="6472695"/>
            <a:ext cx="268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sample_img_position.html</a:t>
            </a:r>
          </a:p>
        </p:txBody>
      </p:sp>
    </p:spTree>
    <p:extLst>
      <p:ext uri="{BB962C8B-B14F-4D97-AF65-F5344CB8AC3E}">
        <p14:creationId xmlns:p14="http://schemas.microsoft.com/office/powerpoint/2010/main" val="202045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崁入圖片</a:t>
            </a:r>
            <a:r>
              <a:rPr lang="en-US" altLang="zh-TW" dirty="0"/>
              <a:t>-</a:t>
            </a:r>
            <a:r>
              <a:rPr lang="zh-TW" altLang="en-US" dirty="0"/>
              <a:t>影像位置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圖片標籤的位置，會影響到顯示的方式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放在段落之前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35869" b="30844"/>
          <a:stretch/>
        </p:blipFill>
        <p:spPr>
          <a:xfrm>
            <a:off x="744896" y="2126094"/>
            <a:ext cx="10405542" cy="12223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1166" t="32285" r="1166" b="36712"/>
          <a:stretch/>
        </p:blipFill>
        <p:spPr>
          <a:xfrm>
            <a:off x="641956" y="3787611"/>
            <a:ext cx="10611423" cy="1774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03956" y="6472695"/>
            <a:ext cx="268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sample_img_position.html</a:t>
            </a:r>
          </a:p>
        </p:txBody>
      </p:sp>
    </p:spTree>
    <p:extLst>
      <p:ext uri="{BB962C8B-B14F-4D97-AF65-F5344CB8AC3E}">
        <p14:creationId xmlns:p14="http://schemas.microsoft.com/office/powerpoint/2010/main" val="209030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</a:t>
            </a:r>
            <a:r>
              <a:rPr lang="zh-TW" altLang="en-US" dirty="0"/>
              <a:t>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圖片標籤的位置，會影響到顯示的方式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插入在文字當中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68175" b="1333"/>
          <a:stretch/>
        </p:blipFill>
        <p:spPr>
          <a:xfrm>
            <a:off x="802432" y="2023820"/>
            <a:ext cx="10405542" cy="11196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2876" t="63994" r="2876" b="5003"/>
          <a:stretch/>
        </p:blipFill>
        <p:spPr>
          <a:xfrm>
            <a:off x="417361" y="3648744"/>
            <a:ext cx="10956656" cy="18321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503956" y="6472695"/>
            <a:ext cx="268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sample_img_position.html</a:t>
            </a:r>
          </a:p>
        </p:txBody>
      </p:sp>
    </p:spTree>
    <p:extLst>
      <p:ext uri="{BB962C8B-B14F-4D97-AF65-F5344CB8AC3E}">
        <p14:creationId xmlns:p14="http://schemas.microsoft.com/office/powerpoint/2010/main" val="397751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8370" b="61801"/>
          <a:stretch/>
        </p:blipFill>
        <p:spPr>
          <a:xfrm>
            <a:off x="835271" y="4075234"/>
            <a:ext cx="4583711" cy="14595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影像對齊方式</a:t>
            </a:r>
            <a:r>
              <a:rPr lang="en-US" altLang="zh-TW" dirty="0"/>
              <a:t> – </a:t>
            </a:r>
            <a:r>
              <a:rPr lang="zh-TW" altLang="en-US" dirty="0" smtClean="0"/>
              <a:t>水</a:t>
            </a:r>
            <a:r>
              <a:rPr lang="zh-TW" altLang="en-US" dirty="0"/>
              <a:t>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32585" b="36221"/>
          <a:stretch/>
        </p:blipFill>
        <p:spPr>
          <a:xfrm>
            <a:off x="641956" y="1301262"/>
            <a:ext cx="10773927" cy="109903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t="40251" b="30459"/>
          <a:stretch/>
        </p:blipFill>
        <p:spPr>
          <a:xfrm>
            <a:off x="6312646" y="2946766"/>
            <a:ext cx="4583711" cy="14331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-1726" t="71338" r="1726" b="-628"/>
          <a:stretch/>
        </p:blipFill>
        <p:spPr>
          <a:xfrm>
            <a:off x="6233515" y="4818185"/>
            <a:ext cx="4662842" cy="14331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16542" y="6480714"/>
            <a:ext cx="2375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sample_img_align.html</a:t>
            </a:r>
          </a:p>
        </p:txBody>
      </p:sp>
    </p:spTree>
    <p:extLst>
      <p:ext uri="{BB962C8B-B14F-4D97-AF65-F5344CB8AC3E}">
        <p14:creationId xmlns:p14="http://schemas.microsoft.com/office/powerpoint/2010/main" val="156488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影像對齊</a:t>
            </a:r>
            <a:r>
              <a:rPr lang="zh-TW" altLang="en-US" dirty="0" smtClean="0"/>
              <a:t>方式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垂直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089" y="3536875"/>
            <a:ext cx="3935103" cy="180132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084" y="2448305"/>
            <a:ext cx="3899755" cy="18954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084" y="4531319"/>
            <a:ext cx="3959090" cy="18954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6" y="1416910"/>
            <a:ext cx="10928838" cy="9694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7862" y="1416910"/>
            <a:ext cx="1547446" cy="605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9584107" y="6488668"/>
            <a:ext cx="260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sample_img_align_1.html</a:t>
            </a:r>
          </a:p>
        </p:txBody>
      </p:sp>
    </p:spTree>
    <p:extLst>
      <p:ext uri="{BB962C8B-B14F-4D97-AF65-F5344CB8AC3E}">
        <p14:creationId xmlns:p14="http://schemas.microsoft.com/office/powerpoint/2010/main" val="2150188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用圖片新增連結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用圖片作為超連結的時候，可以用 </a:t>
            </a:r>
            <a:r>
              <a:rPr lang="en-US" altLang="zh-TW" dirty="0" smtClean="0"/>
              <a:t>&lt;a&gt;</a:t>
            </a:r>
            <a:r>
              <a:rPr lang="zh-TW" altLang="en-US" dirty="0" smtClean="0"/>
              <a:t>標籤將圖片包起來即可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35" y="2251563"/>
            <a:ext cx="9410700" cy="8953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33" y="3460871"/>
            <a:ext cx="3943350" cy="2257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87074" y="6488668"/>
            <a:ext cx="2304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sample_img_Link.html</a:t>
            </a:r>
          </a:p>
        </p:txBody>
      </p:sp>
    </p:spTree>
    <p:extLst>
      <p:ext uri="{BB962C8B-B14F-4D97-AF65-F5344CB8AC3E}">
        <p14:creationId xmlns:p14="http://schemas.microsoft.com/office/powerpoint/2010/main" val="4223147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&lt;Figure&gt; </a:t>
            </a:r>
            <a:r>
              <a:rPr lang="zh-TW" altLang="en-US" dirty="0" smtClean="0"/>
              <a:t>影像的說明文字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網頁設計時，有時我必須對於圖片加上說明文字，此時可用</a:t>
            </a:r>
            <a:r>
              <a:rPr lang="en-US" altLang="zh-TW" dirty="0" smtClean="0"/>
              <a:t>&lt;figure&gt;</a:t>
            </a:r>
            <a:r>
              <a:rPr lang="zh-TW" altLang="en-US" dirty="0" smtClean="0"/>
              <a:t>標籤，將圖片標示起來，並透過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figcaption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加上說明文字</a:t>
            </a:r>
            <a:endParaRPr lang="en-US" altLang="zh-TW" dirty="0" smtClean="0"/>
          </a:p>
          <a:p>
            <a:r>
              <a:rPr lang="zh-TW" altLang="en-US" dirty="0" smtClean="0"/>
              <a:t>附加的圖片，可一張也可多張共用一段說明文字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217985"/>
            <a:ext cx="5633386" cy="19918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32" y="2180492"/>
            <a:ext cx="4203911" cy="44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7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zh-TW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圖片與</a:t>
            </a:r>
            <a:r>
              <a:rPr lang="zh-TW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5801" y="1514474"/>
            <a:ext cx="10515599" cy="5123717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HW_Content.txt</a:t>
            </a:r>
            <a:r>
              <a:rPr lang="zh-TW" altLang="en-US" dirty="0" smtClean="0"/>
              <a:t>，找到演員列表的部分，擷取指定的內容做成以下的頁面</a:t>
            </a:r>
            <a:endParaRPr lang="en-US" altLang="zh-TW" dirty="0" smtClean="0"/>
          </a:p>
          <a:p>
            <a:r>
              <a:rPr lang="zh-TW" altLang="en-US" dirty="0" smtClean="0"/>
              <a:t>所有的顏色標示，已經設定在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當中，在開始之前請將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下的</a:t>
            </a:r>
            <a:r>
              <a:rPr lang="en-US" altLang="zh-TW" dirty="0" smtClean="0"/>
              <a:t>style_image.css</a:t>
            </a:r>
            <a:r>
              <a:rPr lang="zh-TW" altLang="en-US" dirty="0" smtClean="0"/>
              <a:t>匯入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當中</a:t>
            </a:r>
            <a:endParaRPr lang="en-US" altLang="zh-TW" dirty="0"/>
          </a:p>
          <a:p>
            <a:r>
              <a:rPr lang="zh-TW" altLang="en-US" dirty="0" smtClean="0"/>
              <a:t>網頁結構共分為 </a:t>
            </a:r>
            <a:r>
              <a:rPr lang="en-US" altLang="zh-TW" dirty="0" smtClean="0"/>
              <a:t>header </a:t>
            </a:r>
            <a:r>
              <a:rPr lang="zh-TW" altLang="en-US" dirty="0" smtClean="0"/>
              <a:t>，</a:t>
            </a:r>
            <a:r>
              <a:rPr lang="en-US" altLang="zh-TW" dirty="0" smtClean="0"/>
              <a:t>article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 以及 </a:t>
            </a:r>
            <a:r>
              <a:rPr lang="en-US" altLang="zh-TW" dirty="0" smtClean="0"/>
              <a:t>footer</a:t>
            </a:r>
          </a:p>
          <a:p>
            <a:r>
              <a:rPr lang="en-US" altLang="zh-TW" dirty="0"/>
              <a:t>h</a:t>
            </a:r>
            <a:r>
              <a:rPr lang="en-US" altLang="zh-TW" dirty="0" smtClean="0"/>
              <a:t>eader</a:t>
            </a:r>
            <a:r>
              <a:rPr lang="zh-TW" altLang="en-US" dirty="0" smtClean="0"/>
              <a:t>也就是標題的部分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請參考結果畫面將劇名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延禧攻略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加上底線，且文字加粗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為了文字效果，設計時，將劇名的</a:t>
            </a:r>
            <a:r>
              <a:rPr lang="en-US" altLang="zh-TW" dirty="0" smtClean="0"/>
              <a:t>id</a:t>
            </a:r>
            <a:r>
              <a:rPr lang="zh-TW" altLang="en-US" dirty="0" smtClean="0"/>
              <a:t>設定為</a:t>
            </a:r>
            <a:r>
              <a:rPr lang="en-US" altLang="zh-TW" dirty="0" smtClean="0"/>
              <a:t>Topic</a:t>
            </a:r>
          </a:p>
          <a:p>
            <a:r>
              <a:rPr lang="en-US" altLang="zh-TW" dirty="0" smtClean="0"/>
              <a:t>Article</a:t>
            </a:r>
          </a:p>
          <a:p>
            <a:pPr lvl="1"/>
            <a:r>
              <a:rPr lang="zh-TW" altLang="en-US" dirty="0" smtClean="0"/>
              <a:t>文章共分兩個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，分別給予不同的</a:t>
            </a:r>
            <a:r>
              <a:rPr lang="en-US" altLang="zh-TW" dirty="0" smtClean="0"/>
              <a:t>id sec01 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sec02</a:t>
            </a:r>
          </a:p>
          <a:p>
            <a:pPr lvl="1"/>
            <a:r>
              <a:rPr lang="zh-TW" altLang="en-US" dirty="0" smtClean="0"/>
              <a:t>演員姓名的部分，分類 </a:t>
            </a:r>
            <a:r>
              <a:rPr lang="en-US" altLang="zh-TW" dirty="0" smtClean="0"/>
              <a:t>(class)</a:t>
            </a:r>
            <a:r>
              <a:rPr lang="zh-TW" altLang="en-US" dirty="0" smtClean="0"/>
              <a:t>名稱設定為</a:t>
            </a:r>
            <a:r>
              <a:rPr lang="en-US" altLang="zh-TW" dirty="0" smtClean="0"/>
              <a:t>name</a:t>
            </a:r>
          </a:p>
          <a:p>
            <a:pPr lvl="1"/>
            <a:r>
              <a:rPr lang="zh-TW" altLang="en-US" dirty="0" smtClean="0"/>
              <a:t>在角色說明的部分，將其類別設定為</a:t>
            </a:r>
            <a:r>
              <a:rPr lang="en-US" altLang="zh-TW" dirty="0" smtClean="0"/>
              <a:t>description</a:t>
            </a:r>
          </a:p>
          <a:p>
            <a:pPr lvl="1"/>
            <a:r>
              <a:rPr lang="zh-TW" altLang="en-US" dirty="0" smtClean="0"/>
              <a:t>各個角色的編號樣式，請參考結果畫面顯示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角色介紹的內文當中，由於部分文字較長，請依照格式，給予分行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請插入個角色的圖片，</a:t>
            </a:r>
            <a:r>
              <a:rPr lang="zh-TW" altLang="en-US" sz="2100" dirty="0"/>
              <a:t>分別為</a:t>
            </a:r>
            <a:r>
              <a:rPr lang="en-US" altLang="zh-TW" sz="2100" dirty="0"/>
              <a:t>image_1.jpg </a:t>
            </a:r>
            <a:r>
              <a:rPr lang="zh-TW" altLang="en-US" sz="2100" dirty="0"/>
              <a:t>以及 </a:t>
            </a:r>
            <a:r>
              <a:rPr lang="en-US" altLang="zh-TW" sz="2100" dirty="0"/>
              <a:t>image_2.jpg</a:t>
            </a:r>
            <a:r>
              <a:rPr lang="zh-TW" altLang="en-US" sz="2100" dirty="0"/>
              <a:t>，且圖片皆設定靠右對齊</a:t>
            </a:r>
            <a:endParaRPr lang="en-US" altLang="zh-TW" sz="2100" dirty="0"/>
          </a:p>
          <a:p>
            <a:pPr lvl="1"/>
            <a:r>
              <a:rPr lang="zh-TW" altLang="en-US" dirty="0" smtClean="0"/>
              <a:t>由於角色</a:t>
            </a:r>
            <a:r>
              <a:rPr lang="en-US" altLang="zh-TW" dirty="0" smtClean="0"/>
              <a:t>2</a:t>
            </a:r>
            <a:r>
              <a:rPr lang="zh-TW" altLang="en-US" dirty="0" smtClean="0"/>
              <a:t>的圖片過大，因此請協助將圖片的長寬分別設定寬</a:t>
            </a:r>
            <a:r>
              <a:rPr lang="en-US" altLang="zh-TW" dirty="0" smtClean="0"/>
              <a:t>230px</a:t>
            </a:r>
            <a:r>
              <a:rPr lang="zh-TW" altLang="en-US" dirty="0" smtClean="0"/>
              <a:t> 高 </a:t>
            </a:r>
            <a:r>
              <a:rPr lang="en-US" altLang="zh-TW" dirty="0" smtClean="0"/>
              <a:t>219 </a:t>
            </a:r>
            <a:r>
              <a:rPr lang="en-US" altLang="zh-TW" dirty="0" err="1" smtClean="0"/>
              <a:t>px</a:t>
            </a:r>
            <a:r>
              <a:rPr lang="zh-TW" altLang="en-US" dirty="0" smtClean="0"/>
              <a:t>，讓圖片可以正常顯示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7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靜態影像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製作影像地圖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動態影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412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zh-TW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圖片與格式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237938"/>
            <a:ext cx="4762499" cy="4276726"/>
          </a:xfrm>
        </p:spPr>
        <p:txBody>
          <a:bodyPr/>
          <a:lstStyle/>
          <a:p>
            <a:r>
              <a:rPr lang="en-US" altLang="zh-TW" dirty="0" smtClean="0"/>
              <a:t>Footer</a:t>
            </a:r>
          </a:p>
          <a:p>
            <a:pPr lvl="1"/>
            <a:r>
              <a:rPr lang="zh-TW" altLang="en-US" dirty="0" smtClean="0"/>
              <a:t>請</a:t>
            </a:r>
            <a:r>
              <a:rPr lang="zh-TW" altLang="en-US" dirty="0"/>
              <a:t>為</a:t>
            </a:r>
            <a:r>
              <a:rPr lang="zh-TW" altLang="en-US" dirty="0" smtClean="0"/>
              <a:t>戲劇名稱加上超連結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開啟連結的方式為新視窗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文字的部分，設定為加粗，及斜體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359385" y="6517340"/>
            <a:ext cx="1828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HW1_image.html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3159206"/>
            <a:ext cx="7107776" cy="34816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15799" y="2974540"/>
            <a:ext cx="110799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結果畫面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683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</a:t>
            </a:r>
            <a:r>
              <a:rPr lang="zh-TW" altLang="en-US" dirty="0"/>
              <a:t>地圖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影像地圖－</a:t>
            </a:r>
            <a:r>
              <a:rPr lang="en-US" altLang="zh-TW" dirty="0"/>
              <a:t>&lt;map&gt;</a:t>
            </a:r>
            <a:r>
              <a:rPr lang="zh-TW" altLang="en-US" dirty="0"/>
              <a:t>、</a:t>
            </a:r>
            <a:r>
              <a:rPr lang="en-US" altLang="zh-TW" dirty="0"/>
              <a:t>&lt;area&gt; </a:t>
            </a:r>
            <a:r>
              <a:rPr lang="zh-TW" altLang="en-US" dirty="0"/>
              <a:t>元素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5801" y="1075268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步驟一、繪製圖片並定義熱點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第一個步驟是選擇一套影像處理軟體繪製要做為影像地圖的圖片，然後定義熱點，本例為利用小畫家，找出端點，端點的為會出現在左下角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40105" r="35929"/>
          <a:stretch/>
        </p:blipFill>
        <p:spPr>
          <a:xfrm>
            <a:off x="2574742" y="2426677"/>
            <a:ext cx="6072187" cy="42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影像地圖－</a:t>
            </a:r>
            <a:r>
              <a:rPr lang="en-US" altLang="zh-TW" dirty="0"/>
              <a:t>&lt;map&gt;</a:t>
            </a:r>
            <a:r>
              <a:rPr lang="zh-TW" altLang="en-US" dirty="0"/>
              <a:t>、</a:t>
            </a:r>
            <a:r>
              <a:rPr lang="en-US" altLang="zh-TW" dirty="0"/>
              <a:t>&lt;area&gt; 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：定義影像地圖</a:t>
            </a:r>
            <a:endParaRPr lang="en-US" altLang="zh-TW" dirty="0"/>
          </a:p>
          <a:p>
            <a:pPr lvl="1"/>
            <a:r>
              <a:rPr lang="en-US" altLang="zh-TW" dirty="0" smtClean="0"/>
              <a:t>&lt;map name=“</a:t>
            </a:r>
            <a:r>
              <a:rPr lang="zh-TW" altLang="en-US" dirty="0" smtClean="0"/>
              <a:t>地圖名稱</a:t>
            </a:r>
            <a:r>
              <a:rPr lang="en-US" altLang="zh-TW" dirty="0" smtClean="0"/>
              <a:t>”&gt;</a:t>
            </a:r>
            <a:r>
              <a:rPr lang="zh-TW" altLang="en-US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 smtClean="0"/>
              <a:t>&lt;area </a:t>
            </a:r>
            <a:r>
              <a:rPr lang="en-US" altLang="zh-TW" dirty="0" err="1" smtClean="0"/>
              <a:t>shap</a:t>
            </a:r>
            <a:r>
              <a:rPr lang="en-US" altLang="zh-TW" dirty="0" smtClean="0"/>
              <a:t>=“</a:t>
            </a:r>
            <a:r>
              <a:rPr lang="zh-TW" altLang="en-US" dirty="0" smtClean="0"/>
              <a:t>形狀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coords</a:t>
            </a:r>
            <a:r>
              <a:rPr lang="en-US" altLang="zh-TW" dirty="0" smtClean="0"/>
              <a:t>=“</a:t>
            </a:r>
            <a:r>
              <a:rPr lang="zh-TW" altLang="en-US" dirty="0" smtClean="0"/>
              <a:t>座標 </a:t>
            </a:r>
            <a:r>
              <a:rPr lang="en-US" altLang="zh-TW" dirty="0" err="1" smtClean="0"/>
              <a:t>href</a:t>
            </a:r>
            <a:r>
              <a:rPr lang="en-US" altLang="zh-TW" dirty="0" smtClean="0"/>
              <a:t>=“</a:t>
            </a:r>
            <a:r>
              <a:rPr lang="zh-TW" altLang="en-US" dirty="0" smtClean="0"/>
              <a:t>連結網頁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 </a:t>
            </a:r>
            <a:r>
              <a:rPr lang="en-US" altLang="zh-TW" dirty="0" smtClean="0"/>
              <a:t>alt=“</a:t>
            </a:r>
            <a:r>
              <a:rPr lang="zh-TW" altLang="en-US" dirty="0" smtClean="0"/>
              <a:t>指定顯示文字</a:t>
            </a:r>
            <a:r>
              <a:rPr lang="en-US" altLang="zh-TW" dirty="0" smtClean="0"/>
              <a:t>”&gt;</a:t>
            </a:r>
          </a:p>
          <a:p>
            <a:r>
              <a:rPr lang="zh-TW" altLang="en-US" dirty="0"/>
              <a:t>定義熱點必須具備的元素包含 形狀 </a:t>
            </a:r>
            <a:r>
              <a:rPr lang="en-US" altLang="zh-TW" dirty="0"/>
              <a:t>(</a:t>
            </a:r>
            <a:r>
              <a:rPr lang="en-US" altLang="zh-TW" dirty="0" err="1"/>
              <a:t>shap</a:t>
            </a:r>
            <a:r>
              <a:rPr lang="en-US" altLang="zh-TW" dirty="0"/>
              <a:t>) </a:t>
            </a:r>
            <a:r>
              <a:rPr lang="zh-TW" altLang="en-US" dirty="0"/>
              <a:t>與 座標點 </a:t>
            </a:r>
            <a:r>
              <a:rPr lang="en-US" altLang="zh-TW" dirty="0"/>
              <a:t>(</a:t>
            </a:r>
            <a:r>
              <a:rPr lang="en-US" altLang="zh-TW" dirty="0" err="1"/>
              <a:t>coords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25233"/>
              </p:ext>
            </p:extLst>
          </p:nvPr>
        </p:nvGraphicFramePr>
        <p:xfrm>
          <a:off x="860181" y="3580702"/>
          <a:ext cx="10471638" cy="221049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55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188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shap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coords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3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圓形</a:t>
                      </a:r>
                      <a:r>
                        <a:rPr lang="en-US" altLang="zh-TW" dirty="0" smtClean="0"/>
                        <a:t>(circle)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circle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r>
                        <a:rPr lang="en-US" altLang="zh-TW" baseline="-25000" dirty="0" smtClean="0"/>
                        <a:t>1</a:t>
                      </a:r>
                      <a:r>
                        <a:rPr lang="en-US" altLang="zh-TW" dirty="0" smtClean="0"/>
                        <a:t>,y</a:t>
                      </a:r>
                      <a:r>
                        <a:rPr lang="en-US" altLang="zh-TW" baseline="-25000" dirty="0" smtClean="0"/>
                        <a:t>1</a:t>
                      </a:r>
                      <a:r>
                        <a:rPr lang="en-US" altLang="zh-TW" dirty="0" smtClean="0"/>
                        <a:t>,</a:t>
                      </a:r>
                      <a:r>
                        <a:rPr lang="zh-TW" altLang="en-US" dirty="0" smtClean="0"/>
                        <a:t>半徑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Shap</a:t>
                      </a:r>
                      <a:r>
                        <a:rPr lang="en-US" altLang="zh-TW" dirty="0" smtClean="0"/>
                        <a:t>=“circle” cords=“30,50,100”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328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方形</a:t>
                      </a:r>
                      <a:r>
                        <a:rPr lang="en-US" altLang="zh-TW" dirty="0" smtClean="0"/>
                        <a:t>(rectangle)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rect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LUx</a:t>
                      </a:r>
                      <a:r>
                        <a:rPr lang="en-US" altLang="zh-TW" sz="1800" baseline="-25000" dirty="0" smtClean="0"/>
                        <a:t>1</a:t>
                      </a:r>
                      <a:r>
                        <a:rPr lang="en-US" altLang="zh-TW" dirty="0" smtClean="0"/>
                        <a:t>,LUy</a:t>
                      </a:r>
                      <a:r>
                        <a:rPr lang="en-US" altLang="zh-TW" baseline="-25000" dirty="0" smtClean="0"/>
                        <a:t>1</a:t>
                      </a:r>
                      <a:r>
                        <a:rPr lang="en-US" altLang="zh-TW" dirty="0" smtClean="0"/>
                        <a:t>,RDx</a:t>
                      </a:r>
                      <a:r>
                        <a:rPr lang="en-US" altLang="zh-TW" baseline="-25000" dirty="0" smtClean="0"/>
                        <a:t>2</a:t>
                      </a:r>
                      <a:r>
                        <a:rPr lang="en-US" altLang="zh-TW" dirty="0" smtClean="0"/>
                        <a:t>,RDy</a:t>
                      </a:r>
                      <a:r>
                        <a:rPr lang="en-US" altLang="zh-TW" baseline="-25000" dirty="0" smtClean="0"/>
                        <a:t>2</a:t>
                      </a:r>
                      <a:endParaRPr lang="zh-TW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Shap</a:t>
                      </a:r>
                      <a:r>
                        <a:rPr lang="en-US" altLang="zh-TW" dirty="0" smtClean="0"/>
                        <a:t>=“</a:t>
                      </a:r>
                      <a:r>
                        <a:rPr lang="en-US" altLang="zh-TW" dirty="0" err="1" smtClean="0"/>
                        <a:t>rect</a:t>
                      </a:r>
                      <a:r>
                        <a:rPr lang="en-US" altLang="zh-TW" dirty="0" smtClean="0"/>
                        <a:t>” cords=“30,50,50,70”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23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多邊形</a:t>
                      </a:r>
                      <a:r>
                        <a:rPr lang="en-US" altLang="zh-TW" dirty="0" smtClean="0"/>
                        <a:t>(polygon)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poly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P1x</a:t>
                      </a:r>
                      <a:r>
                        <a:rPr lang="en-US" altLang="zh-TW" sz="1800" kern="1200" baseline="-25000" dirty="0" smtClean="0"/>
                        <a:t>1</a:t>
                      </a:r>
                      <a:r>
                        <a:rPr lang="en-US" altLang="zh-TW" dirty="0" smtClean="0"/>
                        <a:t>,P1y</a:t>
                      </a:r>
                      <a:r>
                        <a:rPr lang="en-US" altLang="zh-TW" sz="1800" kern="1200" baseline="-25000" dirty="0" smtClean="0"/>
                        <a:t>1</a:t>
                      </a:r>
                      <a:r>
                        <a:rPr lang="en-US" altLang="zh-TW" dirty="0" smtClean="0"/>
                        <a:t>,P2x</a:t>
                      </a:r>
                      <a:r>
                        <a:rPr lang="en-US" altLang="zh-TW" sz="1800" kern="1200" baseline="-25000" dirty="0" smtClean="0"/>
                        <a:t>2</a:t>
                      </a:r>
                      <a:r>
                        <a:rPr lang="en-US" altLang="zh-TW" dirty="0" smtClean="0"/>
                        <a:t>,P2y</a:t>
                      </a:r>
                      <a:r>
                        <a:rPr lang="en-US" altLang="zh-TW" sz="1800" kern="1200" baseline="-25000" dirty="0" smtClean="0"/>
                        <a:t>2</a:t>
                      </a:r>
                      <a:r>
                        <a:rPr lang="en-US" altLang="zh-TW" dirty="0" smtClean="0"/>
                        <a:t>,Px</a:t>
                      </a:r>
                      <a:r>
                        <a:rPr lang="en-US" altLang="zh-TW" sz="1800" kern="1200" baseline="-25000" dirty="0" smtClean="0"/>
                        <a:t>3</a:t>
                      </a:r>
                      <a:r>
                        <a:rPr lang="en-US" altLang="zh-TW" dirty="0" smtClean="0"/>
                        <a:t>,Py</a:t>
                      </a:r>
                      <a:r>
                        <a:rPr lang="en-US" altLang="zh-TW" sz="1800" kern="1200" baseline="-25000" dirty="0" smtClean="0"/>
                        <a:t>3</a:t>
                      </a:r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Shap</a:t>
                      </a:r>
                      <a:r>
                        <a:rPr lang="en-US" altLang="zh-TW" dirty="0" smtClean="0"/>
                        <a:t>=“poly” cords=“30,50,50,70,30,70”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9683989" y="6488668"/>
            <a:ext cx="251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sample_map_step2.html</a:t>
            </a:r>
          </a:p>
        </p:txBody>
      </p:sp>
    </p:spTree>
    <p:extLst>
      <p:ext uri="{BB962C8B-B14F-4D97-AF65-F5344CB8AC3E}">
        <p14:creationId xmlns:p14="http://schemas.microsoft.com/office/powerpoint/2010/main" val="191236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影像地圖－</a:t>
            </a:r>
            <a:r>
              <a:rPr lang="en-US" altLang="zh-TW" dirty="0"/>
              <a:t>&lt;map&gt;</a:t>
            </a:r>
            <a:r>
              <a:rPr lang="zh-TW" altLang="en-US" dirty="0"/>
              <a:t>、</a:t>
            </a:r>
            <a:r>
              <a:rPr lang="en-US" altLang="zh-TW" dirty="0"/>
              <a:t>&lt;area&gt; 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58" y="1371641"/>
            <a:ext cx="7185116" cy="2392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09" y="3166510"/>
            <a:ext cx="4347256" cy="33199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59894" y="6488668"/>
            <a:ext cx="251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sample_map_step3.html</a:t>
            </a:r>
          </a:p>
        </p:txBody>
      </p:sp>
    </p:spTree>
    <p:extLst>
      <p:ext uri="{BB962C8B-B14F-4D97-AF65-F5344CB8AC3E}">
        <p14:creationId xmlns:p14="http://schemas.microsoft.com/office/powerpoint/2010/main" val="374421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影像地圖</a:t>
            </a:r>
            <a:r>
              <a:rPr lang="zh-TW" altLang="en-US" dirty="0" smtClean="0"/>
              <a:t>－</a:t>
            </a:r>
            <a:r>
              <a:rPr lang="en-US" altLang="zh-TW" dirty="0" smtClean="0"/>
              <a:t>&lt;</a:t>
            </a:r>
            <a:r>
              <a:rPr lang="en-US" altLang="zh-TW" dirty="0"/>
              <a:t>area&gt; 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sp>
        <p:nvSpPr>
          <p:cNvPr id="4" name="內容版面配置區 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>
            <a:noAutofit/>
          </a:bodyPr>
          <a:lstStyle>
            <a:lvl1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3200" b="1" u="none" kern="1200" baseline="0">
                <a:solidFill>
                  <a:srgbClr val="0094D4"/>
                </a:solidFill>
                <a:latin typeface="Arial" pitchFamily="34" charset="0"/>
                <a:ea typeface="+mj-ea"/>
                <a:cs typeface="+mn-cs"/>
              </a:defRPr>
            </a:lvl1pPr>
            <a:lvl2pPr marL="0" indent="0" algn="l" rtl="0" eaLnBrk="1" latinLnBrk="0" hangingPunct="1">
              <a:lnSpc>
                <a:spcPts val="2800"/>
              </a:lnSpc>
              <a:spcBef>
                <a:spcPts val="1200"/>
              </a:spcBef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360000" indent="-360000" algn="l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u="dotted" kern="1200" spc="0" baseline="0">
                <a:solidFill>
                  <a:srgbClr val="0094D4"/>
                </a:solidFill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AE2A7F"/>
              </a:buClr>
              <a:buSzPct val="90000"/>
              <a:buFontTx/>
              <a:buBlip>
                <a:blip r:embed="rId2"/>
              </a:buBlip>
              <a:defRPr kumimoji="0"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kern="1200">
                <a:solidFill>
                  <a:srgbClr val="F16237"/>
                </a:solidFill>
                <a:latin typeface="+mj-ea"/>
                <a:ea typeface="+mj-ea"/>
                <a:cs typeface="+mn-cs"/>
              </a:defRPr>
            </a:lvl5pPr>
            <a:lvl6pPr marL="360000" indent="0" algn="l" rtl="0" eaLnBrk="1" latinLnBrk="0" hangingPunct="1">
              <a:lnSpc>
                <a:spcPts val="2600"/>
              </a:lnSpc>
              <a:spcBef>
                <a:spcPts val="1200"/>
              </a:spcBef>
              <a:buClr>
                <a:srgbClr val="EE7700"/>
              </a:buClr>
              <a:buFontTx/>
              <a:buNone/>
              <a:defRPr kumimoji="0" sz="22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936000" indent="-228600" algn="l" rtl="0" eaLnBrk="1" latinLnBrk="0" hangingPunct="1">
              <a:spcBef>
                <a:spcPts val="600"/>
              </a:spcBef>
              <a:buClrTx/>
              <a:buFont typeface="Wingdings" pitchFamily="2" charset="2"/>
              <a:buChar char="n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600"/>
              </a:spcAft>
            </a:pPr>
            <a:r>
              <a:rPr lang="zh-TW" altLang="en-US" dirty="0" smtClean="0">
                <a:solidFill>
                  <a:schemeClr val="tx1"/>
                </a:solidFill>
              </a:rPr>
              <a:t>步驟 四、指定連結的網址及輸入所需的資訊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9955"/>
          <a:stretch/>
        </p:blipFill>
        <p:spPr>
          <a:xfrm>
            <a:off x="1545377" y="2330335"/>
            <a:ext cx="8752522" cy="28193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59894" y="6488668"/>
            <a:ext cx="251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sample_map</a:t>
            </a:r>
            <a:r>
              <a:rPr lang="zh-TW" altLang="en-US" dirty="0" smtClean="0"/>
              <a:t>_step</a:t>
            </a:r>
            <a:r>
              <a:rPr lang="en-US" altLang="zh-TW" dirty="0" smtClean="0"/>
              <a:t>4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5320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影像地圖－</a:t>
            </a:r>
            <a:r>
              <a:rPr lang="en-US" altLang="zh-TW" dirty="0"/>
              <a:t>&lt;map&gt;</a:t>
            </a:r>
            <a:r>
              <a:rPr lang="zh-TW" altLang="en-US" dirty="0"/>
              <a:t>、</a:t>
            </a:r>
            <a:r>
              <a:rPr lang="en-US" altLang="zh-TW" dirty="0"/>
              <a:t>&lt;area&gt; 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789710" y="1445202"/>
            <a:ext cx="10131425" cy="42767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defRPr kumimoji="0" sz="3200" b="1" i="0" u="none" kern="1200" cap="none" baseline="0">
                <a:solidFill>
                  <a:srgbClr val="0094D4"/>
                </a:solidFill>
                <a:effectLst/>
                <a:latin typeface="Arial" pitchFamily="34" charset="0"/>
                <a:ea typeface="+mj-ea"/>
                <a:cs typeface="+mn-cs"/>
              </a:defRPr>
            </a:lvl1pPr>
            <a:lvl2pPr marL="0" indent="0" algn="l" defTabSz="457200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1000"/>
              </a:spcAft>
              <a:buClr>
                <a:schemeClr val="accent3">
                  <a:lumMod val="75000"/>
                </a:schemeClr>
              </a:buClr>
              <a:buSzPct val="90000"/>
              <a:buFontTx/>
              <a:buNone/>
              <a:defRPr kumimoji="0" sz="2000" b="1" i="0" kern="1200" cap="none" baseline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2pPr>
            <a:lvl3pPr marL="360000" indent="-360000" algn="l" defTabSz="457200" rtl="0" eaLnBrk="1" latinLnBrk="0" hangingPunct="1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defRPr kumimoji="0" sz="2400" b="1" i="0" u="dotted" kern="1200" cap="none" spc="0" baseline="0">
                <a:solidFill>
                  <a:srgbClr val="0094D4"/>
                </a:solidFill>
                <a:effectLst/>
                <a:uFill>
                  <a:solidFill>
                    <a:srgbClr val="0094D4"/>
                  </a:solidFill>
                </a:uFill>
                <a:latin typeface="+mj-ea"/>
                <a:ea typeface="+mj-ea"/>
                <a:cs typeface="+mn-cs"/>
              </a:defRPr>
            </a:lvl3pPr>
            <a:lvl4pPr marL="360000" indent="-2880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AE2A7F"/>
              </a:buClr>
              <a:buSzPct val="90000"/>
              <a:buFontTx/>
              <a:buBlip>
                <a:blip r:embed="rId2"/>
              </a:buBlip>
              <a:defRPr kumimoji="0" sz="2000" b="1" i="0" kern="1200" cap="none" baseline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4pPr>
            <a:lvl5pPr marL="0" marR="0" indent="-360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2A7F"/>
              </a:buClr>
              <a:buSzPct val="90000"/>
              <a:buFontTx/>
              <a:buNone/>
              <a:tabLst/>
              <a:defRPr kumimoji="0" sz="2800" b="1" i="0" kern="1200" cap="none" baseline="0">
                <a:solidFill>
                  <a:srgbClr val="F16237"/>
                </a:solidFill>
                <a:effectLst/>
                <a:latin typeface="+mj-ea"/>
                <a:ea typeface="+mj-ea"/>
                <a:cs typeface="+mn-cs"/>
              </a:defRPr>
            </a:lvl5pPr>
            <a:lvl6pPr marL="360000" indent="0" algn="l" defTabSz="457200" rtl="0" eaLnBrk="1" latinLnBrk="0" hangingPunct="1">
              <a:lnSpc>
                <a:spcPts val="2600"/>
              </a:lnSpc>
              <a:spcBef>
                <a:spcPts val="1200"/>
              </a:spcBef>
              <a:spcAft>
                <a:spcPts val="1000"/>
              </a:spcAft>
              <a:buClr>
                <a:srgbClr val="EE7700"/>
              </a:buClr>
              <a:buSzPct val="100000"/>
              <a:buFontTx/>
              <a:buNone/>
              <a:defRPr kumimoji="0" sz="2200" kern="1200" cap="none" baseline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defRPr>
            </a:lvl6pPr>
            <a:lvl7pPr marL="936000" indent="-228600" algn="l" defTabSz="457200" rtl="0" eaLnBrk="1" latinLnBrk="0" hangingPunct="1">
              <a:spcBef>
                <a:spcPts val="600"/>
              </a:spcBef>
              <a:spcAft>
                <a:spcPts val="1000"/>
              </a:spcAft>
              <a:buClrTx/>
              <a:buSzPct val="100000"/>
              <a:buFont typeface="Wingdings" pitchFamily="2" charset="2"/>
              <a:buChar char="n"/>
              <a:defRPr kumimoji="0" sz="2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51760" indent="-228600" algn="l" defTabSz="4572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3"/>
              </a:buClr>
              <a:buSzPct val="100000"/>
              <a:buFont typeface="Wingdings"/>
              <a:buChar char="§"/>
              <a:defRPr kumimoji="0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26080" indent="-228600" algn="l" defTabSz="457200" rtl="0" eaLnBrk="1" latinLnBrk="0" hangingPunct="1">
              <a:spcBef>
                <a:spcPct val="20000"/>
              </a:spcBef>
              <a:spcAft>
                <a:spcPts val="1000"/>
              </a:spcAft>
              <a:buClr>
                <a:schemeClr val="accent4"/>
              </a:buClr>
              <a:buSzPct val="100000"/>
              <a:buFont typeface="Wingdings"/>
              <a:buChar char="§"/>
              <a:defRPr kumimoji="0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600"/>
              </a:spcAft>
            </a:pPr>
            <a:r>
              <a:rPr lang="zh-TW" altLang="en-US" dirty="0" smtClean="0">
                <a:solidFill>
                  <a:schemeClr val="tx1"/>
                </a:solidFill>
              </a:rPr>
              <a:t>步驟 五、</a:t>
            </a:r>
            <a:r>
              <a:rPr lang="zh-TW" altLang="en-US" dirty="0">
                <a:solidFill>
                  <a:schemeClr val="tx1"/>
                </a:solidFill>
              </a:rPr>
              <a:t>指定圖片與影像地圖的</a:t>
            </a:r>
            <a:r>
              <a:rPr lang="zh-TW" altLang="en-US" dirty="0" smtClean="0">
                <a:solidFill>
                  <a:schemeClr val="tx1"/>
                </a:solidFill>
              </a:rPr>
              <a:t>關聯</a:t>
            </a:r>
            <a:r>
              <a:rPr lang="zh-TW" altLang="en-US" dirty="0">
                <a:solidFill>
                  <a:schemeClr val="tx1"/>
                </a:solidFill>
              </a:rPr>
              <a:t>，</a:t>
            </a:r>
            <a:r>
              <a:rPr lang="zh-TW" altLang="en-US" dirty="0" smtClean="0">
                <a:solidFill>
                  <a:schemeClr val="tx1"/>
                </a:solidFill>
              </a:rPr>
              <a:t>最後</a:t>
            </a:r>
            <a:r>
              <a:rPr lang="zh-TW" altLang="en-US" dirty="0">
                <a:solidFill>
                  <a:schemeClr val="tx1"/>
                </a:solidFill>
              </a:rPr>
              <a:t>一個步驟是要指定圖片與影像地圖的關聯，如下：</a:t>
            </a:r>
          </a:p>
          <a:p>
            <a:pPr lvl="1"/>
            <a:endParaRPr lang="zh-TW" altLang="en-US" dirty="0"/>
          </a:p>
          <a:p>
            <a:pPr lvl="2">
              <a:spcAft>
                <a:spcPts val="600"/>
              </a:spcAft>
            </a:pPr>
            <a:endParaRPr lang="en-US" altLang="zh-TW" dirty="0" smtClean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-1107" r="29997" b="90045"/>
          <a:stretch/>
        </p:blipFill>
        <p:spPr>
          <a:xfrm>
            <a:off x="1302328" y="2572148"/>
            <a:ext cx="10255656" cy="5797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59894" y="6488668"/>
            <a:ext cx="251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sample_map</a:t>
            </a:r>
            <a:r>
              <a:rPr lang="zh-TW" altLang="en-US" dirty="0" smtClean="0"/>
              <a:t>_step</a:t>
            </a:r>
            <a:r>
              <a:rPr lang="en-US" altLang="zh-TW" dirty="0" smtClean="0"/>
              <a:t>4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009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4182" y="128744"/>
            <a:ext cx="10131425" cy="925844"/>
          </a:xfrm>
        </p:spPr>
        <p:txBody>
          <a:bodyPr/>
          <a:lstStyle/>
          <a:p>
            <a:r>
              <a:rPr lang="zh-TW" altLang="en-US" b="1" dirty="0" smtClean="0"/>
              <a:t>練習</a:t>
            </a:r>
            <a:r>
              <a:rPr lang="en-US" altLang="zh-TW" b="1" dirty="0" smtClean="0"/>
              <a:t>2: </a:t>
            </a:r>
            <a:r>
              <a:rPr lang="zh-TW" altLang="en-US" b="1" dirty="0"/>
              <a:t>製作屏科大校園網頁</a:t>
            </a:r>
            <a:r>
              <a:rPr lang="zh-TW" altLang="en-US" b="1" dirty="0" smtClean="0"/>
              <a:t>地圖</a:t>
            </a:r>
            <a:endParaRPr lang="zh-TW" altLang="en-US" b="1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94854" y="1304946"/>
            <a:ext cx="8160328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TW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請利用屏科大地圖</a:t>
            </a:r>
            <a:r>
              <a:rPr lang="zh-TW" altLang="zh-TW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(img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\NPUST_MAP.png</a:t>
            </a:r>
            <a:r>
              <a:rPr lang="zh-TW" altLang="zh-TW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檔案，設計屏科大地圖專屬的網頁地圖</a:t>
            </a:r>
            <a:r>
              <a:rPr lang="zh-TW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個連結的圖形請參考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 NPUST_MAP_Quest.png)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請用新頁面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開啟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網站</a:t>
            </a:r>
            <a:endParaRPr lang="en-US" altLang="zh-TW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各學院網站連結如下：</a:t>
            </a:r>
            <a:endParaRPr lang="zh-TW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</a:t>
            </a:r>
            <a:r>
              <a:rPr lang="zh-TW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學</a:t>
            </a: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院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http://management.npust.edu.tw/bin/home.php</a:t>
            </a:r>
            <a:endParaRPr lang="zh-TW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農學院 </a:t>
            </a:r>
            <a:r>
              <a:rPr lang="en-US" altLang="zh-TW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://www.agriculture.npust.edu.tw/bin/home.php?Lang=zh-tw</a:t>
            </a:r>
          </a:p>
          <a:p>
            <a:pPr marL="4572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工學院  </a:t>
            </a:r>
            <a:r>
              <a:rPr lang="zh-TW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網址</a:t>
            </a:r>
            <a:r>
              <a:rPr lang="en-US" altLang="zh-TW" sz="1800" b="0" dirty="0"/>
              <a:t>http://</a:t>
            </a:r>
            <a:r>
              <a:rPr lang="en-US" altLang="zh-TW" sz="1800" b="0" dirty="0" smtClean="0"/>
              <a:t>coe.npust.edu.tw/bin/home.php?Lang=zh-tw</a:t>
            </a:r>
            <a:endParaRPr lang="en-US" altLang="zh-TW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zh-TW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43" y="3513763"/>
            <a:ext cx="4502727" cy="291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43850" y="6430763"/>
            <a:ext cx="2319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HW2_NPUSTMap.html</a:t>
            </a:r>
          </a:p>
        </p:txBody>
      </p:sp>
    </p:spTree>
    <p:extLst>
      <p:ext uri="{BB962C8B-B14F-4D97-AF65-F5344CB8AC3E}">
        <p14:creationId xmlns:p14="http://schemas.microsoft.com/office/powerpoint/2010/main" val="40463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 smtClean="0"/>
              <a:t>Video(</a:t>
            </a:r>
            <a:r>
              <a:rPr lang="zh-TW" altLang="en-US" sz="5400" dirty="0" smtClean="0"/>
              <a:t>影片</a:t>
            </a:r>
            <a:r>
              <a:rPr lang="en-US" altLang="zh-TW" sz="5400" dirty="0" smtClean="0"/>
              <a:t>)</a:t>
            </a:r>
            <a:endParaRPr lang="zh-TW" altLang="en-US" sz="54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9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5800" y="1197951"/>
            <a:ext cx="10131425" cy="4276726"/>
          </a:xfrm>
        </p:spPr>
        <p:txBody>
          <a:bodyPr/>
          <a:lstStyle/>
          <a:p>
            <a:r>
              <a:rPr lang="en-US" altLang="zh-TW" dirty="0" smtClean="0"/>
              <a:t>HTML5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video</a:t>
            </a:r>
            <a:r>
              <a:rPr lang="zh-TW" altLang="en-US" dirty="0" smtClean="0"/>
              <a:t>元素只支援最新的瀏覽器</a:t>
            </a:r>
            <a:endParaRPr lang="en-US" altLang="zh-TW" dirty="0" smtClean="0"/>
          </a:p>
          <a:p>
            <a:r>
              <a:rPr lang="zh-TW" altLang="en-US" dirty="0" smtClean="0"/>
              <a:t>在引用影片時，請注意版權授權的問題，避免觸法</a:t>
            </a:r>
            <a:endParaRPr lang="en-US" altLang="zh-TW" dirty="0" smtClean="0"/>
          </a:p>
          <a:p>
            <a:r>
              <a:rPr lang="zh-TW" altLang="en-US" dirty="0" smtClean="0"/>
              <a:t>並非所有瀏覽器，都支援每一種影片的格式，請參考下表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874638"/>
              </p:ext>
            </p:extLst>
          </p:nvPr>
        </p:nvGraphicFramePr>
        <p:xfrm>
          <a:off x="1535784" y="2896406"/>
          <a:ext cx="9120432" cy="2377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017896">
                  <a:extLst>
                    <a:ext uri="{9D8B030D-6E8A-4147-A177-3AD203B41FA5}">
                      <a16:colId xmlns:a16="http://schemas.microsoft.com/office/drawing/2014/main" val="2579484704"/>
                    </a:ext>
                  </a:extLst>
                </a:gridCol>
                <a:gridCol w="2316712">
                  <a:extLst>
                    <a:ext uri="{9D8B030D-6E8A-4147-A177-3AD203B41FA5}">
                      <a16:colId xmlns:a16="http://schemas.microsoft.com/office/drawing/2014/main" val="2450103113"/>
                    </a:ext>
                  </a:extLst>
                </a:gridCol>
                <a:gridCol w="1855177">
                  <a:extLst>
                    <a:ext uri="{9D8B030D-6E8A-4147-A177-3AD203B41FA5}">
                      <a16:colId xmlns:a16="http://schemas.microsoft.com/office/drawing/2014/main" val="221476508"/>
                    </a:ext>
                  </a:extLst>
                </a:gridCol>
                <a:gridCol w="2930647">
                  <a:extLst>
                    <a:ext uri="{9D8B030D-6E8A-4147-A177-3AD203B41FA5}">
                      <a16:colId xmlns:a16="http://schemas.microsoft.com/office/drawing/2014/main" val="10306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Browser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MP4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WebM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Ogg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1411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Internet Explorer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608124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Chrome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819245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Firefox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705920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Safari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1427476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Opera</a:t>
                      </a:r>
                    </a:p>
                  </a:txBody>
                  <a:tcPr marL="12192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 (from Opera 25)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309181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9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Image(</a:t>
            </a:r>
            <a:r>
              <a:rPr lang="zh-TW" altLang="en-US" dirty="0"/>
              <a:t>靜態影像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76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285875"/>
            <a:ext cx="10131425" cy="4276726"/>
          </a:xfrm>
        </p:spPr>
        <p:txBody>
          <a:bodyPr/>
          <a:lstStyle/>
          <a:p>
            <a:r>
              <a:rPr lang="zh-TW" altLang="en-US" dirty="0"/>
              <a:t>崁</a:t>
            </a:r>
            <a:r>
              <a:rPr lang="zh-TW" altLang="en-US" dirty="0" smtClean="0"/>
              <a:t>入影片共分以下幾個部分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</a:t>
            </a:r>
            <a:r>
              <a:rPr lang="en-US" altLang="zh-TW" dirty="0" err="1" smtClean="0"/>
              <a:t>vidro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定義影片的基本設定，例如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寬度、高度、自動播放</a:t>
            </a:r>
            <a:r>
              <a:rPr lang="en-US" altLang="zh-TW" dirty="0" smtClean="0"/>
              <a:t>..</a:t>
            </a:r>
            <a:r>
              <a:rPr lang="zh-TW" altLang="en-US" dirty="0" smtClean="0"/>
              <a:t>等</a:t>
            </a:r>
            <a:endParaRPr lang="en-US" altLang="zh-TW" dirty="0" smtClean="0"/>
          </a:p>
          <a:p>
            <a:pPr lvl="1"/>
            <a:r>
              <a:rPr lang="en-US" altLang="zh-TW" dirty="0"/>
              <a:t>&lt;source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選擇影片來源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定義影片的說明文字，當瀏覽器不支援該標籤時，所要顯示的</a:t>
            </a:r>
            <a:r>
              <a:rPr lang="zh-TW" altLang="en-US" dirty="0"/>
              <a:t>語句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79" r="7303" b="21783"/>
          <a:stretch/>
        </p:blipFill>
        <p:spPr>
          <a:xfrm>
            <a:off x="896084" y="3652838"/>
            <a:ext cx="6419117" cy="1706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77" y="3548699"/>
            <a:ext cx="3641971" cy="25826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178992" y="6488668"/>
            <a:ext cx="20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sample_Video.html</a:t>
            </a:r>
          </a:p>
        </p:txBody>
      </p:sp>
    </p:spTree>
    <p:extLst>
      <p:ext uri="{BB962C8B-B14F-4D97-AF65-F5344CB8AC3E}">
        <p14:creationId xmlns:p14="http://schemas.microsoft.com/office/powerpoint/2010/main" val="3952755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</a:t>
            </a:r>
            <a:r>
              <a:rPr lang="zh-TW" altLang="en-US" dirty="0" smtClean="0"/>
              <a:t> 屬性設定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310813"/>
            <a:ext cx="10131425" cy="4276726"/>
          </a:xfrm>
        </p:spPr>
        <p:txBody>
          <a:bodyPr/>
          <a:lstStyle/>
          <a:p>
            <a:r>
              <a:rPr lang="en-US" altLang="zh-TW" dirty="0" smtClean="0"/>
              <a:t>Video</a:t>
            </a:r>
            <a:r>
              <a:rPr lang="zh-TW" altLang="en-US" dirty="0" smtClean="0"/>
              <a:t>的屬性設定共包含以下幾個部分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Controls</a:t>
            </a:r>
            <a:r>
              <a:rPr lang="zh-TW" altLang="en-US" dirty="0" smtClean="0"/>
              <a:t>：顯示瀏覽器預設的播放控制鈕</a:t>
            </a:r>
            <a:r>
              <a:rPr lang="en-US" altLang="zh-TW" dirty="0" smtClean="0"/>
              <a:t>(</a:t>
            </a:r>
            <a:r>
              <a:rPr lang="zh-TW" altLang="en-US" dirty="0" smtClean="0"/>
              <a:t>沒有屬性值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47449" b="8920"/>
          <a:stretch/>
        </p:blipFill>
        <p:spPr>
          <a:xfrm>
            <a:off x="1937970" y="2515296"/>
            <a:ext cx="7010400" cy="14683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457" y="4219157"/>
            <a:ext cx="5114679" cy="22065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09864" y="6488668"/>
            <a:ext cx="288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sample_Video_contorls.html</a:t>
            </a:r>
          </a:p>
        </p:txBody>
      </p:sp>
    </p:spTree>
    <p:extLst>
      <p:ext uri="{BB962C8B-B14F-4D97-AF65-F5344CB8AC3E}">
        <p14:creationId xmlns:p14="http://schemas.microsoft.com/office/powerpoint/2010/main" val="3173687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r>
              <a:rPr lang="zh-TW" altLang="en-US" dirty="0"/>
              <a:t> 屬性設定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 err="1"/>
              <a:t>autoplay</a:t>
            </a:r>
            <a:r>
              <a:rPr lang="zh-TW" altLang="en-US" dirty="0"/>
              <a:t>：設定載入網頁後，自動播放</a:t>
            </a:r>
            <a:r>
              <a:rPr lang="en-US" altLang="zh-TW" dirty="0"/>
              <a:t>(</a:t>
            </a:r>
            <a:r>
              <a:rPr lang="zh-TW" altLang="en-US" dirty="0"/>
              <a:t>沒有屬性值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Loop</a:t>
            </a:r>
            <a:r>
              <a:rPr lang="en-US" altLang="zh-TW" dirty="0"/>
              <a:t>:</a:t>
            </a:r>
            <a:r>
              <a:rPr lang="zh-TW" altLang="en-US" dirty="0"/>
              <a:t>設定自動循環播放</a:t>
            </a:r>
            <a:r>
              <a:rPr lang="zh-TW" altLang="en-US" dirty="0" smtClean="0"/>
              <a:t>影片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8997"/>
          <a:stretch/>
        </p:blipFill>
        <p:spPr>
          <a:xfrm>
            <a:off x="1600201" y="4220308"/>
            <a:ext cx="6412889" cy="14094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2083600"/>
            <a:ext cx="6623905" cy="1278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16445" y="5317922"/>
            <a:ext cx="2543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sample_Video_loop.html</a:t>
            </a:r>
          </a:p>
        </p:txBody>
      </p:sp>
      <p:sp>
        <p:nvSpPr>
          <p:cNvPr id="8" name="矩形 7"/>
          <p:cNvSpPr/>
          <p:nvPr/>
        </p:nvSpPr>
        <p:spPr>
          <a:xfrm>
            <a:off x="5326136" y="2981727"/>
            <a:ext cx="2924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sample_Video_autoplay.html</a:t>
            </a:r>
          </a:p>
        </p:txBody>
      </p:sp>
    </p:spTree>
    <p:extLst>
      <p:ext uri="{BB962C8B-B14F-4D97-AF65-F5344CB8AC3E}">
        <p14:creationId xmlns:p14="http://schemas.microsoft.com/office/powerpoint/2010/main" val="252777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r>
              <a:rPr lang="zh-TW" altLang="en-US" dirty="0"/>
              <a:t> 屬性設定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189160"/>
            <a:ext cx="10131425" cy="4276726"/>
          </a:xfrm>
        </p:spPr>
        <p:txBody>
          <a:bodyPr/>
          <a:lstStyle/>
          <a:p>
            <a:pPr lvl="1"/>
            <a:r>
              <a:rPr lang="en-US" altLang="zh-TW" dirty="0"/>
              <a:t>Preload</a:t>
            </a:r>
            <a:r>
              <a:rPr lang="zh-TW" altLang="en-US" dirty="0"/>
              <a:t>：設定網路載入時，針對影片所要做的動作</a:t>
            </a:r>
            <a:endParaRPr lang="en-US" altLang="zh-TW" dirty="0"/>
          </a:p>
          <a:p>
            <a:pPr lvl="2"/>
            <a:r>
              <a:rPr lang="en-US" altLang="zh-TW" dirty="0"/>
              <a:t>None</a:t>
            </a:r>
            <a:r>
              <a:rPr lang="zh-TW" altLang="en-US" dirty="0"/>
              <a:t>：還為按下撥放鍵之前，瀏覽器不會載入該影片</a:t>
            </a:r>
            <a:endParaRPr lang="en-US" altLang="zh-TW" dirty="0"/>
          </a:p>
          <a:p>
            <a:pPr lvl="2"/>
            <a:r>
              <a:rPr lang="en-US" altLang="zh-TW" dirty="0"/>
              <a:t>auto</a:t>
            </a:r>
            <a:r>
              <a:rPr lang="zh-TW" altLang="en-US" dirty="0"/>
              <a:t>：再載入頁面同時，也載入該影片</a:t>
            </a:r>
            <a:endParaRPr lang="en-US" altLang="zh-TW" dirty="0"/>
          </a:p>
          <a:p>
            <a:pPr lvl="2"/>
            <a:r>
              <a:rPr lang="en-US" altLang="zh-TW" dirty="0"/>
              <a:t>metadata</a:t>
            </a:r>
            <a:r>
              <a:rPr lang="zh-TW" altLang="en-US" dirty="0"/>
              <a:t>：只蒐集大小第一個影格、播放清單和片長資訊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34257" b="35259"/>
          <a:stretch/>
        </p:blipFill>
        <p:spPr>
          <a:xfrm>
            <a:off x="1096103" y="3005473"/>
            <a:ext cx="8091610" cy="15079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70" y="4327701"/>
            <a:ext cx="7651735" cy="22207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45067" y="6503553"/>
            <a:ext cx="2846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sample_Video_preload.html</a:t>
            </a:r>
          </a:p>
        </p:txBody>
      </p:sp>
    </p:spTree>
    <p:extLst>
      <p:ext uri="{BB962C8B-B14F-4D97-AF65-F5344CB8AC3E}">
        <p14:creationId xmlns:p14="http://schemas.microsoft.com/office/powerpoint/2010/main" val="3587282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&lt;</a:t>
            </a:r>
            <a:r>
              <a:rPr lang="en-US" altLang="zh-TW" dirty="0" smtClean="0"/>
              <a:t>Source&gt; </a:t>
            </a:r>
            <a:r>
              <a:rPr lang="zh-TW" altLang="en-US" dirty="0" smtClean="0"/>
              <a:t>影片來源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Src</a:t>
            </a:r>
            <a:r>
              <a:rPr lang="zh-TW" altLang="en-US" dirty="0" smtClean="0"/>
              <a:t>：定義影片的來源</a:t>
            </a:r>
            <a:endParaRPr lang="en-US" altLang="zh-TW" dirty="0" smtClean="0"/>
          </a:p>
          <a:p>
            <a:r>
              <a:rPr lang="en-US" altLang="zh-TW" dirty="0" smtClean="0"/>
              <a:t>Type</a:t>
            </a:r>
            <a:r>
              <a:rPr lang="zh-TW" altLang="en-US" dirty="0" smtClean="0"/>
              <a:t>：定義播放的影片格</a:t>
            </a:r>
            <a:r>
              <a:rPr lang="zh-TW" altLang="en-US" dirty="0"/>
              <a:t>式</a:t>
            </a:r>
            <a:endParaRPr lang="en-US" altLang="zh-TW" dirty="0" smtClean="0"/>
          </a:p>
          <a:p>
            <a:r>
              <a:rPr lang="zh-TW" altLang="en-US" dirty="0" smtClean="0"/>
              <a:t>在同一段</a:t>
            </a:r>
            <a:r>
              <a:rPr lang="en-US" altLang="zh-TW" dirty="0" smtClean="0"/>
              <a:t>video</a:t>
            </a:r>
            <a:r>
              <a:rPr lang="zh-TW" altLang="en-US" dirty="0" smtClean="0"/>
              <a:t>標籤元素內，可包含多個</a:t>
            </a:r>
            <a:r>
              <a:rPr lang="en-US" altLang="zh-TW" dirty="0" smtClean="0"/>
              <a:t>source</a:t>
            </a:r>
            <a:r>
              <a:rPr lang="zh-TW" altLang="en-US" dirty="0" smtClean="0"/>
              <a:t>標籤</a:t>
            </a:r>
            <a:endParaRPr lang="en-US" altLang="zh-TW" dirty="0" smtClean="0"/>
          </a:p>
          <a:p>
            <a:r>
              <a:rPr lang="zh-TW" altLang="en-US" dirty="0" smtClean="0"/>
              <a:t>標籤影片來源，可以是內部路徑，也可以是外部路徑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影片不適用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34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2263620" y="3556123"/>
            <a:ext cx="4014088" cy="1792403"/>
            <a:chOff x="7732435" y="786545"/>
            <a:chExt cx="4014088" cy="1792403"/>
          </a:xfrm>
        </p:grpSpPr>
        <p:graphicFrame>
          <p:nvGraphicFramePr>
            <p:cNvPr id="5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84360781"/>
                </p:ext>
              </p:extLst>
            </p:nvPr>
          </p:nvGraphicFramePr>
          <p:xfrm>
            <a:off x="7732435" y="1075268"/>
            <a:ext cx="4014088" cy="1503680"/>
          </p:xfrm>
          <a:graphic>
            <a:graphicData uri="http://schemas.openxmlformats.org/drawingml/2006/table">
              <a:tbl>
                <a:tblPr firstRow="1" bandRow="1">
                  <a:tableStyleId>{9DCAF9ED-07DC-4A11-8D7F-57B35C25682E}</a:tableStyleId>
                </a:tblPr>
                <a:tblGrid>
                  <a:gridCol w="1473111">
                    <a:extLst>
                      <a:ext uri="{9D8B030D-6E8A-4147-A177-3AD203B41FA5}">
                        <a16:colId xmlns:a16="http://schemas.microsoft.com/office/drawing/2014/main" val="1436306709"/>
                      </a:ext>
                    </a:extLst>
                  </a:gridCol>
                  <a:gridCol w="2540977">
                    <a:extLst>
                      <a:ext uri="{9D8B030D-6E8A-4147-A177-3AD203B41FA5}">
                        <a16:colId xmlns:a16="http://schemas.microsoft.com/office/drawing/2014/main" val="1686330737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>
                            <a:effectLst/>
                          </a:rPr>
                          <a:t>File Format</a:t>
                        </a:r>
                      </a:p>
                    </a:txBody>
                    <a:tcPr marL="101600" marR="50800" marT="50800" marB="50800"/>
                  </a:tc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>
                            <a:effectLst/>
                          </a:rPr>
                          <a:t>Media Type</a:t>
                        </a:r>
                      </a:p>
                    </a:txBody>
                    <a:tcPr marL="50800" marR="50800" marT="50800" marB="50800"/>
                  </a:tc>
                  <a:extLst>
                    <a:ext uri="{0D108BD9-81ED-4DB2-BD59-A6C34878D82A}">
                      <a16:rowId xmlns:a16="http://schemas.microsoft.com/office/drawing/2014/main" val="4192879362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>
                            <a:effectLst/>
                          </a:rPr>
                          <a:t>MP4</a:t>
                        </a:r>
                      </a:p>
                    </a:txBody>
                    <a:tcPr marL="101600" marR="50800" marT="50800" marB="50800"/>
                  </a:tc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>
                            <a:effectLst/>
                          </a:rPr>
                          <a:t>video/mp4</a:t>
                        </a:r>
                      </a:p>
                    </a:txBody>
                    <a:tcPr marL="50800" marR="50800" marT="50800" marB="50800"/>
                  </a:tc>
                  <a:extLst>
                    <a:ext uri="{0D108BD9-81ED-4DB2-BD59-A6C34878D82A}">
                      <a16:rowId xmlns:a16="http://schemas.microsoft.com/office/drawing/2014/main" val="4171190106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 err="1">
                            <a:effectLst/>
                          </a:rPr>
                          <a:t>WebM</a:t>
                        </a:r>
                        <a:endParaRPr lang="en-US" dirty="0">
                          <a:effectLst/>
                        </a:endParaRPr>
                      </a:p>
                    </a:txBody>
                    <a:tcPr marL="101600" marR="50800" marT="50800" marB="50800"/>
                  </a:tc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>
                            <a:effectLst/>
                          </a:rPr>
                          <a:t>video/</a:t>
                        </a:r>
                        <a:r>
                          <a:rPr lang="en-US" dirty="0" err="1">
                            <a:effectLst/>
                          </a:rPr>
                          <a:t>webm</a:t>
                        </a:r>
                        <a:endParaRPr lang="en-US" dirty="0">
                          <a:effectLst/>
                        </a:endParaRPr>
                      </a:p>
                    </a:txBody>
                    <a:tcPr marL="50800" marR="50800" marT="50800" marB="50800"/>
                  </a:tc>
                  <a:extLst>
                    <a:ext uri="{0D108BD9-81ED-4DB2-BD59-A6C34878D82A}">
                      <a16:rowId xmlns:a16="http://schemas.microsoft.com/office/drawing/2014/main" val="1135957007"/>
                    </a:ext>
                  </a:extLst>
                </a:tr>
                <a:tr h="0"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>
                            <a:effectLst/>
                          </a:rPr>
                          <a:t>Ogg</a:t>
                        </a:r>
                      </a:p>
                    </a:txBody>
                    <a:tcPr marL="101600" marR="50800" marT="50800" marB="50800"/>
                  </a:tc>
                  <a:tc>
                    <a:txBody>
                      <a:bodyPr/>
                      <a:lstStyle/>
                      <a:p>
                        <a:pPr algn="l" fontAlgn="t"/>
                        <a:r>
                          <a:rPr lang="en-US" dirty="0">
                            <a:effectLst/>
                          </a:rPr>
                          <a:t>video/</a:t>
                        </a:r>
                        <a:r>
                          <a:rPr lang="en-US" dirty="0" err="1">
                            <a:effectLst/>
                          </a:rPr>
                          <a:t>ogg</a:t>
                        </a:r>
                        <a:endParaRPr lang="en-US" dirty="0">
                          <a:effectLst/>
                        </a:endParaRPr>
                      </a:p>
                    </a:txBody>
                    <a:tcPr marL="50800" marR="50800" marT="50800" marB="50800"/>
                  </a:tc>
                  <a:extLst>
                    <a:ext uri="{0D108BD9-81ED-4DB2-BD59-A6C34878D82A}">
                      <a16:rowId xmlns:a16="http://schemas.microsoft.com/office/drawing/2014/main" val="1150764051"/>
                    </a:ext>
                  </a:extLst>
                </a:tr>
              </a:tbl>
            </a:graphicData>
          </a:graphic>
        </p:graphicFrame>
        <p:sp>
          <p:nvSpPr>
            <p:cNvPr id="6" name="文字方塊 5"/>
            <p:cNvSpPr txBox="1"/>
            <p:nvPr/>
          </p:nvSpPr>
          <p:spPr>
            <a:xfrm>
              <a:off x="7855527" y="786545"/>
              <a:ext cx="1800493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常見的影片格式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84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崁入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的方法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4686" y="1075268"/>
            <a:ext cx="10796953" cy="480879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youtube</a:t>
            </a:r>
            <a:r>
              <a:rPr lang="zh-TW" altLang="en-US" dirty="0" smtClean="0"/>
              <a:t>無法使用 </a:t>
            </a:r>
            <a:r>
              <a:rPr lang="en-US" altLang="zh-TW" dirty="0" smtClean="0"/>
              <a:t>video</a:t>
            </a:r>
            <a:r>
              <a:rPr lang="zh-TW" altLang="en-US" dirty="0" smtClean="0"/>
              <a:t>標籤直接崁入</a:t>
            </a:r>
            <a:endParaRPr lang="en-US" altLang="zh-TW" dirty="0" smtClean="0"/>
          </a:p>
          <a:p>
            <a:r>
              <a:rPr lang="en-US" altLang="zh-TW" dirty="0" err="1" smtClean="0"/>
              <a:t>Youtube</a:t>
            </a:r>
            <a:r>
              <a:rPr lang="zh-TW" altLang="en-US" dirty="0" smtClean="0"/>
              <a:t>採用的是 </a:t>
            </a:r>
            <a:r>
              <a:rPr lang="en-US" altLang="zh-TW" dirty="0" smtClean="0"/>
              <a:t>&lt;iframe&gt;</a:t>
            </a:r>
            <a:r>
              <a:rPr lang="zh-TW" altLang="en-US" dirty="0" smtClean="0"/>
              <a:t>標籤崁入</a:t>
            </a:r>
            <a:endParaRPr lang="en-US" altLang="zh-TW" dirty="0" smtClean="0"/>
          </a:p>
          <a:p>
            <a:r>
              <a:rPr lang="zh-TW" altLang="en-US" dirty="0" smtClean="0"/>
              <a:t>崁</a:t>
            </a:r>
            <a:r>
              <a:rPr lang="zh-TW" altLang="en-US" dirty="0"/>
              <a:t>入</a:t>
            </a:r>
            <a:r>
              <a:rPr lang="zh-TW" altLang="en-US" dirty="0" smtClean="0"/>
              <a:t>步驟：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在影片當中，找到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分享</a:t>
            </a:r>
            <a:r>
              <a:rPr lang="en-US" altLang="zh-TW" dirty="0" smtClean="0"/>
              <a:t>”</a:t>
            </a:r>
          </a:p>
          <a:p>
            <a:pPr lvl="1"/>
            <a:r>
              <a:rPr lang="zh-TW" altLang="en-US" dirty="0" smtClean="0"/>
              <a:t>在選單當中，點選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崁入</a:t>
            </a:r>
            <a:r>
              <a:rPr lang="en-US" altLang="zh-TW" dirty="0" smtClean="0"/>
              <a:t>”</a:t>
            </a:r>
          </a:p>
          <a:p>
            <a:pPr lvl="1"/>
            <a:r>
              <a:rPr lang="zh-TW" altLang="en-US" dirty="0" smtClean="0"/>
              <a:t>取得標籤內容，直接加到網頁當</a:t>
            </a:r>
            <a:r>
              <a:rPr lang="zh-TW" altLang="en-US" dirty="0"/>
              <a:t>中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35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280456" y="3548744"/>
            <a:ext cx="9115001" cy="874344"/>
            <a:chOff x="810724" y="3896530"/>
            <a:chExt cx="10373090" cy="111002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t="27391" r="51011" b="9981"/>
            <a:stretch/>
          </p:blipFill>
          <p:spPr>
            <a:xfrm>
              <a:off x="5119782" y="4087983"/>
              <a:ext cx="2147154" cy="89769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3266" y="3896530"/>
              <a:ext cx="2730548" cy="1110027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724" y="4293943"/>
              <a:ext cx="3114675" cy="48577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005107" y="4293943"/>
              <a:ext cx="869978" cy="485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75821" y="4081690"/>
              <a:ext cx="709517" cy="903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>
              <a:off x="4194391" y="4387362"/>
              <a:ext cx="474324" cy="30773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向右箭號 11"/>
            <p:cNvSpPr/>
            <p:nvPr/>
          </p:nvSpPr>
          <p:spPr>
            <a:xfrm>
              <a:off x="7499571" y="4407446"/>
              <a:ext cx="474324" cy="30773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58108" y="6309988"/>
            <a:ext cx="99497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</a:rPr>
              <a:t>由於部分影片有版權限制，這類的影片，就會發生無法播放的問題</a:t>
            </a:r>
            <a:endParaRPr lang="zh-TW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08" y="4603680"/>
            <a:ext cx="10304312" cy="15483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86925" y="6488668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sample_youtube.html</a:t>
            </a:r>
          </a:p>
        </p:txBody>
      </p:sp>
    </p:spTree>
    <p:extLst>
      <p:ext uri="{BB962C8B-B14F-4D97-AF65-F5344CB8AC3E}">
        <p14:creationId xmlns:p14="http://schemas.microsoft.com/office/powerpoint/2010/main" val="2951455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en-US" altLang="zh-TW" dirty="0" smtClean="0"/>
              <a:t>3: </a:t>
            </a:r>
            <a:r>
              <a:rPr lang="zh-TW" altLang="en-US" dirty="0" smtClean="0"/>
              <a:t>多媒體影音網頁製作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85801" y="1514475"/>
            <a:ext cx="11506199" cy="42767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請練習寫個網頁，請將 </a:t>
            </a:r>
            <a:r>
              <a:rPr lang="en-US" altLang="zh-TW" dirty="0" smtClean="0"/>
              <a:t>style.txt</a:t>
            </a:r>
            <a:r>
              <a:rPr lang="zh-TW" altLang="en-US" dirty="0" smtClean="0"/>
              <a:t>當中的樣式設定，複製到網頁適當的位置</a:t>
            </a:r>
            <a:endParaRPr lang="en-US" altLang="zh-TW" dirty="0" smtClean="0"/>
          </a:p>
          <a:p>
            <a:r>
              <a:rPr lang="zh-TW" altLang="en-US" dirty="0" smtClean="0"/>
              <a:t>這個網頁共有三個影片，分屬於三個</a:t>
            </a:r>
            <a:r>
              <a:rPr lang="en-US" altLang="zh-TW" dirty="0" smtClean="0"/>
              <a:t>section</a:t>
            </a:r>
          </a:p>
          <a:p>
            <a:pPr lvl="1"/>
            <a:r>
              <a:rPr lang="zh-TW" altLang="en-US" dirty="0" smtClean="0"/>
              <a:t>影片</a:t>
            </a:r>
            <a:r>
              <a:rPr lang="en-US" altLang="zh-TW" dirty="0" smtClean="0"/>
              <a:t>1:</a:t>
            </a:r>
            <a:r>
              <a:rPr lang="zh-TW" altLang="en-US" dirty="0" smtClean="0"/>
              <a:t>套用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的內建撥放器，</a:t>
            </a:r>
            <a:r>
              <a:rPr lang="en-US" altLang="zh-TW" dirty="0" smtClean="0"/>
              <a:t>title(tips):None Auto Play video</a:t>
            </a:r>
          </a:p>
          <a:p>
            <a:pPr lvl="1"/>
            <a:r>
              <a:rPr lang="zh-TW" altLang="en-US" dirty="0" smtClean="0"/>
              <a:t>影片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：套用自動播放，並且播放完畢後會自動循環，</a:t>
            </a:r>
            <a:r>
              <a:rPr lang="en-US" altLang="zh-TW" dirty="0" smtClean="0"/>
              <a:t>title(tips)</a:t>
            </a:r>
            <a:r>
              <a:rPr lang="zh-TW" altLang="en-US" dirty="0" smtClean="0"/>
              <a:t>：</a:t>
            </a:r>
            <a:r>
              <a:rPr lang="en-US" altLang="zh-TW" b="0" dirty="0" smtClean="0"/>
              <a:t>Loop Video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影片</a:t>
            </a:r>
            <a:r>
              <a:rPr lang="en-US" altLang="zh-TW" dirty="0" smtClean="0"/>
              <a:t>3:</a:t>
            </a:r>
            <a:r>
              <a:rPr lang="zh-TW" altLang="en-US" dirty="0" smtClean="0"/>
              <a:t> 插入一段</a:t>
            </a:r>
            <a:r>
              <a:rPr lang="en-US" altLang="zh-TW" dirty="0" err="1" smtClean="0"/>
              <a:t>youtube</a:t>
            </a:r>
            <a:r>
              <a:rPr lang="en-US" altLang="zh-TW" dirty="0" smtClean="0"/>
              <a:t> </a:t>
            </a:r>
            <a:r>
              <a:rPr lang="zh-TW" altLang="en-US" dirty="0" smtClean="0"/>
              <a:t>影片 </a:t>
            </a:r>
            <a:r>
              <a:rPr lang="en-US" altLang="zh-TW" dirty="0"/>
              <a:t>https://www.youtube.com/watch?v=homXzC5gpvo&amp;t=22s </a:t>
            </a:r>
            <a:endParaRPr lang="en-US" altLang="zh-TW" dirty="0" smtClean="0"/>
          </a:p>
          <a:p>
            <a:r>
              <a:rPr lang="zh-TW" altLang="en-US" dirty="0" smtClean="0"/>
              <a:t>為了要區隔兩種不同的影片，我們將影片做了分類，前兩個影片，是</a:t>
            </a:r>
            <a:r>
              <a:rPr lang="en-US" altLang="zh-TW" dirty="0" smtClean="0"/>
              <a:t>”</a:t>
            </a:r>
            <a:r>
              <a:rPr lang="en-US" altLang="zh-TW" b="0" dirty="0"/>
              <a:t> </a:t>
            </a:r>
            <a:r>
              <a:rPr lang="en-US" altLang="zh-TW" b="0" dirty="0" err="1" smtClean="0"/>
              <a:t>insertVide</a:t>
            </a:r>
            <a:r>
              <a:rPr lang="en-US" altLang="zh-TW" dirty="0" smtClean="0"/>
              <a:t>“</a:t>
            </a:r>
            <a:r>
              <a:rPr lang="zh-TW" altLang="en-US" dirty="0" smtClean="0"/>
              <a:t>，最後一個影片分類為</a:t>
            </a:r>
            <a:r>
              <a:rPr lang="en-US" altLang="zh-TW" dirty="0" smtClean="0"/>
              <a:t>”</a:t>
            </a:r>
            <a:r>
              <a:rPr lang="en-US" altLang="zh-TW" dirty="0" err="1" smtClean="0"/>
              <a:t>youtube</a:t>
            </a:r>
            <a:r>
              <a:rPr lang="en-US" altLang="zh-TW" dirty="0" smtClean="0"/>
              <a:t>”</a:t>
            </a:r>
          </a:p>
          <a:p>
            <a:r>
              <a:rPr lang="zh-TW" altLang="en-US" dirty="0" smtClean="0"/>
              <a:t>若瀏覽器不支援，則畫面會顯示 </a:t>
            </a:r>
            <a:r>
              <a:rPr lang="en-US" altLang="zh-TW" b="0" dirty="0" smtClean="0"/>
              <a:t>“</a:t>
            </a:r>
            <a:r>
              <a:rPr lang="en-US" altLang="zh-TW" b="0" dirty="0"/>
              <a:t>Your browser not support this video</a:t>
            </a:r>
            <a:r>
              <a:rPr lang="zh-TW" altLang="en-US" b="0" dirty="0" smtClean="0"/>
              <a:t>。</a:t>
            </a:r>
            <a:r>
              <a:rPr lang="en-US" altLang="zh-TW" b="0" dirty="0" smtClean="0"/>
              <a:t>”</a:t>
            </a:r>
            <a:r>
              <a:rPr lang="zh-TW" altLang="en-US" b="0" dirty="0" smtClean="0"/>
              <a:t> 字串</a:t>
            </a:r>
            <a:endParaRPr lang="en-US" altLang="zh-TW" b="0" dirty="0" smtClean="0"/>
          </a:p>
          <a:p>
            <a:endParaRPr lang="en-US" altLang="zh-TW" b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382673" y="6455938"/>
            <a:ext cx="1801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HW3_Video.html</a:t>
            </a:r>
          </a:p>
        </p:txBody>
      </p:sp>
    </p:spTree>
    <p:extLst>
      <p:ext uri="{BB962C8B-B14F-4D97-AF65-F5344CB8AC3E}">
        <p14:creationId xmlns:p14="http://schemas.microsoft.com/office/powerpoint/2010/main" val="362656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W3School</a:t>
            </a:r>
            <a:r>
              <a:rPr lang="zh-TW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1600" dirty="0" smtClean="0"/>
              <a:t>請完成</a:t>
            </a:r>
            <a:r>
              <a:rPr lang="en-US" altLang="zh-TW" sz="1600" dirty="0" smtClean="0"/>
              <a:t>W3School</a:t>
            </a:r>
            <a:r>
              <a:rPr lang="zh-TW" altLang="en-US" sz="1600" dirty="0" smtClean="0"/>
              <a:t>當中以下幾個章節的閱讀跟練習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HTML Images</a:t>
            </a:r>
          </a:p>
          <a:p>
            <a:pPr lvl="1"/>
            <a:r>
              <a:rPr lang="en-US" altLang="zh-TW" dirty="0" smtClean="0"/>
              <a:t>HTML Media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sz="1600" dirty="0" smtClean="0"/>
          </a:p>
          <a:p>
            <a:pPr lvl="1"/>
            <a:endParaRPr lang="en-US" altLang="zh-TW" dirty="0" smtClean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864F-428E-4D85-BFCD-9D18D758658B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64594" b="29186"/>
          <a:stretch/>
        </p:blipFill>
        <p:spPr>
          <a:xfrm>
            <a:off x="6897077" y="149424"/>
            <a:ext cx="3999634" cy="40537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76563" y="2884638"/>
            <a:ext cx="1635369" cy="268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46943"/>
          <a:stretch/>
        </p:blipFill>
        <p:spPr>
          <a:xfrm>
            <a:off x="6976563" y="4405745"/>
            <a:ext cx="3840663" cy="22323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76563" y="4405745"/>
            <a:ext cx="1635369" cy="1419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Codecademy</a:t>
            </a:r>
            <a:r>
              <a:rPr lang="en-US" altLang="zh-TW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endParaRPr lang="zh-TW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請完成下列</a:t>
            </a:r>
            <a:r>
              <a:rPr lang="en-US" altLang="zh-TW" dirty="0" err="1" smtClean="0"/>
              <a:t>codecademy</a:t>
            </a:r>
            <a:r>
              <a:rPr lang="zh-TW" altLang="en-US" dirty="0" smtClean="0"/>
              <a:t>的練習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Images</a:t>
            </a:r>
          </a:p>
          <a:p>
            <a:pPr lvl="1"/>
            <a:r>
              <a:rPr lang="en-US" altLang="zh-TW" dirty="0" smtClean="0"/>
              <a:t>Image Alts</a:t>
            </a:r>
          </a:p>
          <a:p>
            <a:pPr lvl="1"/>
            <a:r>
              <a:rPr lang="en-US" altLang="zh-TW" dirty="0" smtClean="0"/>
              <a:t>Video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56" y="2161309"/>
            <a:ext cx="5405960" cy="22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影像使用注意事項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5801" y="993531"/>
            <a:ext cx="10131425" cy="499989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常見的影像格式包含：</a:t>
            </a:r>
            <a:r>
              <a:rPr lang="en-US" altLang="zh-TW" dirty="0" smtClean="0"/>
              <a:t>jpg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png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GIF(</a:t>
            </a:r>
            <a:r>
              <a:rPr lang="zh-TW" altLang="en-US" dirty="0" smtClean="0"/>
              <a:t>動態影像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部分</a:t>
            </a:r>
            <a:r>
              <a:rPr lang="en-US" altLang="zh-TW" dirty="0" err="1" smtClean="0"/>
              <a:t>png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gif</a:t>
            </a:r>
            <a:r>
              <a:rPr lang="zh-TW" altLang="en-US" dirty="0" smtClean="0"/>
              <a:t>影像，可帶有透明的屬性。</a:t>
            </a:r>
            <a:endParaRPr lang="en-US" altLang="zh-TW" dirty="0" smtClean="0"/>
          </a:p>
          <a:p>
            <a:r>
              <a:rPr lang="zh-TW" altLang="en-US" dirty="0" smtClean="0"/>
              <a:t>動態影像，多半採用</a:t>
            </a:r>
            <a:r>
              <a:rPr lang="en-US" altLang="zh-TW" dirty="0" smtClean="0"/>
              <a:t>Gif </a:t>
            </a:r>
            <a:r>
              <a:rPr lang="zh-TW" altLang="en-US" dirty="0" smtClean="0"/>
              <a:t>格式儲存</a:t>
            </a:r>
            <a:endParaRPr lang="en-US" altLang="zh-TW" dirty="0" smtClean="0"/>
          </a:p>
          <a:p>
            <a:r>
              <a:rPr lang="zh-TW" altLang="en-US" dirty="0" smtClean="0"/>
              <a:t>網路上有許多的影像資料庫，</a:t>
            </a:r>
            <a:r>
              <a:rPr lang="zh-TW" altLang="en-US" dirty="0" smtClean="0">
                <a:solidFill>
                  <a:srgbClr val="FF0000"/>
                </a:solidFill>
              </a:rPr>
              <a:t>多數都有版權，使用時須注意版權的約定</a:t>
            </a:r>
            <a:r>
              <a:rPr lang="zh-TW" altLang="en-US" dirty="0" smtClean="0"/>
              <a:t>，避免觸法</a:t>
            </a:r>
            <a:endParaRPr lang="en-US" altLang="zh-TW" dirty="0" smtClean="0"/>
          </a:p>
          <a:p>
            <a:r>
              <a:rPr lang="zh-TW" altLang="en-US" dirty="0" smtClean="0"/>
              <a:t>若有需要取用網路上作者分享的作品，建議先行</a:t>
            </a:r>
            <a:r>
              <a:rPr lang="en-US" altLang="zh-TW" dirty="0" smtClean="0"/>
              <a:t>Mail</a:t>
            </a:r>
            <a:r>
              <a:rPr lang="zh-TW" altLang="en-US" dirty="0" smtClean="0"/>
              <a:t>給影像提供者，取得對方同意後，才可取用</a:t>
            </a:r>
            <a:endParaRPr lang="en-US" altLang="zh-TW" dirty="0" smtClean="0"/>
          </a:p>
          <a:p>
            <a:r>
              <a:rPr lang="zh-TW" altLang="en-US" dirty="0" smtClean="0"/>
              <a:t>以下提供幾個免費的網路圖庫，建議使用前，還是需詳閱其網站的圖片授權範圍以及使用規則，避免觸法：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46</a:t>
            </a:r>
            <a:r>
              <a:rPr lang="zh-TW" altLang="en-US" dirty="0" smtClean="0">
                <a:hlinkClick r:id="rId2"/>
              </a:rPr>
              <a:t>個免費圖庫網站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Pexels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最佳免費圖庫</a:t>
            </a:r>
            <a:r>
              <a:rPr lang="zh-TW" altLang="en-US" dirty="0" smtClean="0">
                <a:hlinkClick r:id="rId3"/>
              </a:rPr>
              <a:t>推薦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透過</a:t>
            </a:r>
            <a:r>
              <a:rPr lang="en-US" altLang="zh-TW" dirty="0" smtClean="0"/>
              <a:t>Google </a:t>
            </a:r>
            <a:r>
              <a:rPr lang="zh-TW" altLang="en-US" dirty="0" smtClean="0"/>
              <a:t>搜尋 免費圖片</a:t>
            </a:r>
            <a:endParaRPr lang="zh-TW" altLang="en-US" dirty="0"/>
          </a:p>
          <a:p>
            <a:pPr lvl="1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914900" y="4106008"/>
            <a:ext cx="6320570" cy="2230316"/>
            <a:chOff x="4475286" y="3457776"/>
            <a:chExt cx="6795354" cy="251806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276"/>
            <a:stretch/>
          </p:blipFill>
          <p:spPr>
            <a:xfrm>
              <a:off x="4475286" y="3457776"/>
              <a:ext cx="6795354" cy="251806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46985" y="4826977"/>
              <a:ext cx="2224453" cy="8616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15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免費圖庫資</a:t>
            </a:r>
            <a:r>
              <a:rPr lang="zh-TW" altLang="en-US" dirty="0"/>
              <a:t>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使用前務必注意圖片使用授權的範圍：</a:t>
            </a:r>
            <a:endParaRPr lang="en-US" altLang="zh-TW" dirty="0" smtClean="0"/>
          </a:p>
          <a:p>
            <a:pPr lvl="1" fontAlgn="base"/>
            <a:r>
              <a:rPr lang="zh-TW" altLang="en-US" dirty="0"/>
              <a:t>一般圖片</a:t>
            </a:r>
            <a:endParaRPr lang="en-US" altLang="zh-TW" dirty="0"/>
          </a:p>
          <a:p>
            <a:pPr lvl="2" fontAlgn="base"/>
            <a:r>
              <a:rPr lang="en-US" altLang="zh-TW" dirty="0" err="1" smtClean="0"/>
              <a:t>Stocksnap</a:t>
            </a:r>
            <a:r>
              <a:rPr lang="zh-TW" altLang="en-US" dirty="0" smtClean="0"/>
              <a:t>：</a:t>
            </a:r>
            <a:r>
              <a:rPr lang="en-US" altLang="zh-TW" dirty="0">
                <a:hlinkClick r:id="rId2"/>
              </a:rPr>
              <a:t>https://stocksnap.io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2" fontAlgn="base"/>
            <a:r>
              <a:rPr lang="en-US" altLang="zh-TW" dirty="0" err="1" smtClean="0"/>
              <a:t>Pixabay</a:t>
            </a:r>
            <a:r>
              <a:rPr lang="zh-TW" altLang="en-US" dirty="0" smtClean="0"/>
              <a:t>：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pixabay.com/</a:t>
            </a:r>
            <a:endParaRPr lang="en-US" altLang="zh-TW" dirty="0" smtClean="0"/>
          </a:p>
          <a:p>
            <a:pPr lvl="2" fontAlgn="base"/>
            <a:r>
              <a:rPr lang="en-US" altLang="zh-TW" dirty="0" err="1" smtClean="0"/>
              <a:t>Unplash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://unsplash.com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2" fontAlgn="base"/>
            <a:r>
              <a:rPr lang="en-US" altLang="zh-TW" dirty="0" err="1" smtClean="0"/>
              <a:t>Gratisography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5"/>
              </a:rPr>
              <a:t>http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gratisography.com/</a:t>
            </a:r>
            <a:endParaRPr lang="en-US" altLang="zh-TW" dirty="0" smtClean="0"/>
          </a:p>
          <a:p>
            <a:pPr lvl="2" fontAlgn="base"/>
            <a:r>
              <a:rPr lang="en-US" altLang="zh-TW" dirty="0" err="1" smtClean="0"/>
              <a:t>Freepik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www.freepik.com/free-psd</a:t>
            </a:r>
            <a:endParaRPr lang="en-US" altLang="zh-TW" dirty="0" smtClean="0"/>
          </a:p>
          <a:p>
            <a:pPr lvl="1" fontAlgn="base"/>
            <a:r>
              <a:rPr lang="en-US" altLang="zh-TW" dirty="0"/>
              <a:t>Icon</a:t>
            </a:r>
            <a:r>
              <a:rPr lang="zh-TW" altLang="en-US" dirty="0"/>
              <a:t>類</a:t>
            </a:r>
          </a:p>
          <a:p>
            <a:pPr lvl="2" fontAlgn="base"/>
            <a:r>
              <a:rPr lang="en-US" altLang="zh-TW" dirty="0" smtClean="0"/>
              <a:t>Icon finder</a:t>
            </a:r>
            <a:r>
              <a:rPr lang="zh-TW" altLang="en-US" dirty="0" smtClean="0"/>
              <a:t>： </a:t>
            </a:r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://www.iconfinder.com/</a:t>
            </a:r>
            <a:endParaRPr lang="en-US" altLang="zh-TW" dirty="0"/>
          </a:p>
          <a:p>
            <a:pPr lvl="2" fontAlgn="base"/>
            <a:r>
              <a:rPr lang="en-US" altLang="zh-TW" dirty="0" smtClean="0"/>
              <a:t>Easy icon</a:t>
            </a:r>
            <a:r>
              <a:rPr lang="zh-TW" altLang="en-US" dirty="0" smtClean="0"/>
              <a:t>： </a:t>
            </a:r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://www.easyicon.net/language.zh-tw/</a:t>
            </a:r>
            <a:endParaRPr lang="en-US" altLang="zh-TW" dirty="0"/>
          </a:p>
          <a:p>
            <a:pPr lvl="2" fontAlgn="base"/>
            <a:r>
              <a:rPr lang="en-US" altLang="zh-TW" dirty="0" smtClean="0"/>
              <a:t>Find icon</a:t>
            </a:r>
            <a:r>
              <a:rPr lang="zh-TW" altLang="en-US" dirty="0" smtClean="0"/>
              <a:t>：</a:t>
            </a:r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://findicons.com/</a:t>
            </a:r>
            <a:endParaRPr lang="en-US" altLang="zh-TW" dirty="0"/>
          </a:p>
          <a:p>
            <a:pPr lvl="1" fontAlgn="base"/>
            <a:endParaRPr lang="en-US" altLang="zh-TW" b="0" dirty="0" smtClean="0"/>
          </a:p>
          <a:p>
            <a:pPr fontAlgn="base"/>
            <a:endParaRPr lang="en-US" altLang="zh-TW" b="0" dirty="0"/>
          </a:p>
          <a:p>
            <a:pPr lvl="1" fontAlgn="base"/>
            <a:endParaRPr lang="en-US" altLang="zh-TW" b="0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73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+mj-ea"/>
              </a:rPr>
              <a:t>在網頁中加入圖片</a:t>
            </a:r>
            <a:r>
              <a:rPr lang="en-US" altLang="zh-TW" b="1" dirty="0" smtClean="0">
                <a:latin typeface="+mj-ea"/>
              </a:rPr>
              <a:t>(</a:t>
            </a:r>
            <a:r>
              <a:rPr lang="zh-TW" altLang="en-US" b="1" dirty="0" smtClean="0">
                <a:latin typeface="+mj-ea"/>
              </a:rPr>
              <a:t>本機圖片</a:t>
            </a:r>
            <a:r>
              <a:rPr lang="en-US" altLang="zh-TW" b="1" dirty="0" smtClean="0">
                <a:latin typeface="+mj-ea"/>
              </a:rPr>
              <a:t>)</a:t>
            </a:r>
            <a:endParaRPr lang="zh-TW" altLang="en-US" b="1" dirty="0">
              <a:latin typeface="+mj-ea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一般的網站，設計為了好管理，多半圖片都會集中存放在一個子目錄當中，本範例的資料夾名稱採用「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基本語法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1800" dirty="0" smtClean="0"/>
              <a:t>假設在</a:t>
            </a:r>
            <a:r>
              <a:rPr lang="en-US" altLang="zh-TW" sz="1800" dirty="0"/>
              <a:t>photobook.html</a:t>
            </a:r>
            <a:r>
              <a:rPr lang="zh-TW" altLang="en-US" sz="1800" dirty="0"/>
              <a:t>當中，要加入圖片</a:t>
            </a:r>
            <a:r>
              <a:rPr lang="en-US" altLang="zh-TW" sz="1800" dirty="0"/>
              <a:t>:</a:t>
            </a:r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=“</a:t>
            </a:r>
            <a:r>
              <a:rPr lang="en-US" altLang="zh-TW" dirty="0" err="1"/>
              <a:t>img</a:t>
            </a:r>
            <a:r>
              <a:rPr lang="en-US" altLang="zh-TW" dirty="0"/>
              <a:t>/Photo1.png”&gt;</a:t>
            </a:r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=“image1.jpg”&gt;</a:t>
            </a:r>
          </a:p>
          <a:p>
            <a:pPr marL="342900" lvl="1" indent="-342900"/>
            <a:r>
              <a:rPr lang="zh-TW" altLang="en-US" sz="1600" dirty="0"/>
              <a:t>在</a:t>
            </a:r>
            <a:r>
              <a:rPr lang="en-US" altLang="zh-TW" sz="1600" dirty="0"/>
              <a:t>Slideshow.html</a:t>
            </a:r>
            <a:r>
              <a:rPr lang="zh-TW" altLang="en-US" sz="1600" dirty="0"/>
              <a:t>當中要加入圖片</a:t>
            </a:r>
            <a:endParaRPr lang="en-US" altLang="zh-TW" sz="1600" dirty="0"/>
          </a:p>
          <a:p>
            <a:pPr marL="742950" lvl="2" indent="-342900"/>
            <a:r>
              <a:rPr lang="en-US" altLang="zh-TW" sz="1400" dirty="0"/>
              <a:t>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=“Photo1.png”&gt;</a:t>
            </a:r>
          </a:p>
          <a:p>
            <a:pPr marL="742950" lvl="2" indent="-342900"/>
            <a:r>
              <a:rPr lang="en-US" altLang="zh-TW" sz="1400" dirty="0"/>
              <a:t>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=“../image1.jpg”&gt;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208250" y="2702189"/>
            <a:ext cx="5544500" cy="5040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=“</a:t>
            </a:r>
            <a:r>
              <a:rPr lang="zh-TW" altLang="en-US" dirty="0"/>
              <a:t>圖片檔</a:t>
            </a:r>
            <a:r>
              <a:rPr lang="en-US" altLang="zh-TW" dirty="0"/>
              <a:t>”&gt;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6467102" y="3043723"/>
            <a:ext cx="5143541" cy="2533560"/>
            <a:chOff x="5761073" y="2599564"/>
            <a:chExt cx="6153262" cy="2319723"/>
          </a:xfrm>
        </p:grpSpPr>
        <p:cxnSp>
          <p:nvCxnSpPr>
            <p:cNvPr id="11" name="肘形接點 10"/>
            <p:cNvCxnSpPr>
              <a:stCxn id="14" idx="2"/>
              <a:endCxn id="16" idx="0"/>
            </p:cNvCxnSpPr>
            <p:nvPr/>
          </p:nvCxnSpPr>
          <p:spPr>
            <a:xfrm rot="16200000" flipH="1">
              <a:off x="10311863" y="3726763"/>
              <a:ext cx="596833" cy="970572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圓角矩形 11"/>
            <p:cNvSpPr/>
            <p:nvPr/>
          </p:nvSpPr>
          <p:spPr>
            <a:xfrm>
              <a:off x="7851845" y="2599564"/>
              <a:ext cx="1364270" cy="40882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Top</a:t>
              </a:r>
              <a:endParaRPr lang="zh-TW" altLang="en-US" sz="1200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5761073" y="3504811"/>
              <a:ext cx="1864029" cy="40882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photobook.html</a:t>
              </a:r>
              <a:endParaRPr lang="zh-TW" altLang="en-US" sz="1200" dirty="0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9442858" y="3504812"/>
              <a:ext cx="1364270" cy="40882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 err="1" smtClean="0"/>
                <a:t>imgs</a:t>
              </a:r>
              <a:endParaRPr lang="zh-TW" altLang="en-US" sz="1100" dirty="0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8042758" y="4510466"/>
              <a:ext cx="1435629" cy="40882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Photo1.png</a:t>
              </a:r>
              <a:endParaRPr lang="zh-TW" altLang="en-US" sz="1050" dirty="0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10276794" y="4510466"/>
              <a:ext cx="1637541" cy="40882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Slideshow.html</a:t>
              </a:r>
              <a:endParaRPr lang="zh-TW" altLang="en-US" sz="1100" dirty="0"/>
            </a:p>
          </p:txBody>
        </p:sp>
        <p:cxnSp>
          <p:nvCxnSpPr>
            <p:cNvPr id="17" name="肘形接點 16"/>
            <p:cNvCxnSpPr>
              <a:stCxn id="12" idx="2"/>
              <a:endCxn id="14" idx="0"/>
            </p:cNvCxnSpPr>
            <p:nvPr/>
          </p:nvCxnSpPr>
          <p:spPr>
            <a:xfrm rot="16200000" flipH="1">
              <a:off x="9081273" y="2461091"/>
              <a:ext cx="496427" cy="1591013"/>
            </a:xfrm>
            <a:prstGeom prst="bentConnector3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12" idx="2"/>
              <a:endCxn id="13" idx="0"/>
            </p:cNvCxnSpPr>
            <p:nvPr/>
          </p:nvCxnSpPr>
          <p:spPr>
            <a:xfrm rot="5400000">
              <a:off x="7365321" y="2336152"/>
              <a:ext cx="496426" cy="1840892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肘形接點 18"/>
            <p:cNvCxnSpPr>
              <a:stCxn id="14" idx="2"/>
              <a:endCxn id="15" idx="0"/>
            </p:cNvCxnSpPr>
            <p:nvPr/>
          </p:nvCxnSpPr>
          <p:spPr>
            <a:xfrm rot="5400000">
              <a:off x="9144367" y="3529839"/>
              <a:ext cx="596833" cy="1364420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圓角矩形 19"/>
            <p:cNvSpPr/>
            <p:nvPr/>
          </p:nvSpPr>
          <p:spPr>
            <a:xfrm>
              <a:off x="7851845" y="3534130"/>
              <a:ext cx="1364270" cy="408821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/>
                <a:t>Image1.jpg</a:t>
              </a:r>
              <a:endParaRPr lang="zh-TW" altLang="en-US" sz="1200" dirty="0"/>
            </a:p>
          </p:txBody>
        </p:sp>
        <p:cxnSp>
          <p:nvCxnSpPr>
            <p:cNvPr id="21" name="直線接點 20"/>
            <p:cNvCxnSpPr>
              <a:stCxn id="12" idx="2"/>
              <a:endCxn id="20" idx="0"/>
            </p:cNvCxnSpPr>
            <p:nvPr/>
          </p:nvCxnSpPr>
          <p:spPr>
            <a:xfrm>
              <a:off x="8533980" y="3008385"/>
              <a:ext cx="0" cy="52574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內容版面配置區 6"/>
          <p:cNvSpPr txBox="1">
            <a:spLocks/>
          </p:cNvSpPr>
          <p:nvPr/>
        </p:nvSpPr>
        <p:spPr>
          <a:xfrm>
            <a:off x="1903070" y="2796769"/>
            <a:ext cx="450117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800" dirty="0"/>
          </a:p>
          <a:p>
            <a:pPr marL="0" indent="0">
              <a:buNone/>
            </a:pPr>
            <a:endParaRPr lang="zh-TW" altLang="en-US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6169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崁</a:t>
            </a:r>
            <a:r>
              <a:rPr lang="zh-TW" altLang="en-US" dirty="0"/>
              <a:t>入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img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7347" y="1180368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插入圖片的語法 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85801" y="1999251"/>
            <a:ext cx="10638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&lt;</a:t>
            </a:r>
            <a:r>
              <a:rPr lang="en-US" altLang="zh-TW" sz="2400" b="1" dirty="0" err="1">
                <a:solidFill>
                  <a:srgbClr val="FF0000"/>
                </a:solidFill>
              </a:rPr>
              <a:t>img</a:t>
            </a:r>
            <a:r>
              <a:rPr lang="en-US" altLang="zh-TW" sz="2400" b="1" dirty="0">
                <a:solidFill>
                  <a:srgbClr val="FF0000"/>
                </a:solidFill>
              </a:rPr>
              <a:t> </a:t>
            </a:r>
            <a:r>
              <a:rPr lang="en-US" altLang="zh-TW" sz="2400" b="1" dirty="0" err="1">
                <a:solidFill>
                  <a:srgbClr val="FFC000"/>
                </a:solidFill>
              </a:rPr>
              <a:t>src</a:t>
            </a:r>
            <a:r>
              <a:rPr lang="en-US" altLang="zh-TW" sz="2400" b="1" dirty="0">
                <a:solidFill>
                  <a:srgbClr val="FFC000"/>
                </a:solidFill>
              </a:rPr>
              <a:t>="</a:t>
            </a:r>
            <a:r>
              <a:rPr lang="en-US" altLang="zh-TW" sz="2400" b="1" dirty="0" err="1">
                <a:solidFill>
                  <a:srgbClr val="FFC000"/>
                </a:solidFill>
              </a:rPr>
              <a:t>img</a:t>
            </a:r>
            <a:r>
              <a:rPr lang="en-US" altLang="zh-TW" sz="2400" b="1" dirty="0">
                <a:solidFill>
                  <a:srgbClr val="FFC000"/>
                </a:solidFill>
              </a:rPr>
              <a:t>/pokemon_PNG42.png</a:t>
            </a:r>
            <a:r>
              <a:rPr lang="en-US" altLang="zh-TW" sz="2400" b="1" dirty="0">
                <a:solidFill>
                  <a:srgbClr val="92D050"/>
                </a:solidFill>
              </a:rPr>
              <a:t>" alt="</a:t>
            </a:r>
            <a:r>
              <a:rPr lang="zh-TW" altLang="en-US" sz="2400" b="1" dirty="0">
                <a:solidFill>
                  <a:srgbClr val="92D050"/>
                </a:solidFill>
              </a:rPr>
              <a:t>皮卡丘</a:t>
            </a:r>
            <a:r>
              <a:rPr lang="en-US" altLang="zh-TW" sz="2400" b="1" dirty="0">
                <a:solidFill>
                  <a:srgbClr val="92D050"/>
                </a:solidFill>
              </a:rPr>
              <a:t>"</a:t>
            </a:r>
            <a:r>
              <a:rPr lang="zh-TW" altLang="en-US" sz="2400" b="1" dirty="0"/>
              <a:t> </a:t>
            </a:r>
            <a:r>
              <a:rPr lang="en-US" altLang="zh-TW" sz="2400" b="1" dirty="0">
                <a:solidFill>
                  <a:srgbClr val="00B0F0"/>
                </a:solidFill>
              </a:rPr>
              <a:t>title="</a:t>
            </a:r>
            <a:r>
              <a:rPr lang="zh-TW" altLang="en-US" sz="2400" b="1" dirty="0">
                <a:solidFill>
                  <a:srgbClr val="00B0F0"/>
                </a:solidFill>
              </a:rPr>
              <a:t>我是一張內崁圖片</a:t>
            </a:r>
            <a:r>
              <a:rPr lang="en-US" altLang="zh-TW" sz="2400" b="1" dirty="0">
                <a:solidFill>
                  <a:srgbClr val="00B0F0"/>
                </a:solidFill>
              </a:rPr>
              <a:t>"&gt;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609042" y="2517764"/>
            <a:ext cx="1210588" cy="1056493"/>
            <a:chOff x="962675" y="3288323"/>
            <a:chExt cx="1210588" cy="1056493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1261106" y="3288323"/>
              <a:ext cx="54725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1530337" y="3302455"/>
              <a:ext cx="8792" cy="58029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962675" y="39447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rgbClr val="FF0000"/>
                  </a:solidFill>
                </a:rPr>
                <a:t>標籤名稱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367491" y="2508972"/>
            <a:ext cx="2128804" cy="2142503"/>
            <a:chOff x="934153" y="3279531"/>
            <a:chExt cx="1111593" cy="2142503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1032326" y="3279531"/>
              <a:ext cx="931985" cy="8792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1493922" y="3288323"/>
              <a:ext cx="3953" cy="554954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934153" y="3944706"/>
              <a:ext cx="1111593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 smtClean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替代文</a:t>
              </a:r>
              <a:r>
                <a:rPr lang="zh-TW" altLang="en-US" sz="2000" b="1" dirty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字</a:t>
              </a:r>
              <a:endParaRPr lang="en-US" altLang="zh-TW" sz="2000" b="1" dirty="0" smtClean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600" b="1" dirty="0" smtClean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 smtClean="0">
                  <a:solidFill>
                    <a:srgbClr val="92D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當圖片不存在時，所以顯示的替代文字</a:t>
              </a:r>
              <a:endParaRPr lang="zh-TW" altLang="en-US" b="1" dirty="0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669954" y="2497521"/>
            <a:ext cx="3767955" cy="2118233"/>
            <a:chOff x="963132" y="3314611"/>
            <a:chExt cx="1180445" cy="2029858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963132" y="3318080"/>
              <a:ext cx="1180445" cy="15929"/>
            </a:xfrm>
            <a:prstGeom prst="line">
              <a:avLst/>
            </a:pr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1503575" y="3314611"/>
              <a:ext cx="3953" cy="554954"/>
            </a:xfrm>
            <a:prstGeom prst="line">
              <a:avLst/>
            </a:prstGeom>
            <a:ln w="5715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1130803" y="3928777"/>
              <a:ext cx="748488" cy="1415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 smtClean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影像路徑</a:t>
              </a:r>
              <a:endParaRPr lang="en-US" altLang="zh-TW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 smtClean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路徑</a:t>
              </a:r>
              <a:r>
                <a:rPr lang="zh-TW" altLang="en-US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可以是路徑，也可以是網路連結</a:t>
              </a:r>
            </a:p>
            <a:p>
              <a:r>
                <a:rPr lang="zh-TW" altLang="en-US" b="1" dirty="0" smtClean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徑</a:t>
              </a:r>
              <a:endParaRPr lang="en-US" altLang="zh-TW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496296" y="2460917"/>
            <a:ext cx="3382475" cy="1925239"/>
            <a:chOff x="754215" y="3279531"/>
            <a:chExt cx="1210096" cy="1844915"/>
          </a:xfrm>
        </p:grpSpPr>
        <p:cxnSp>
          <p:nvCxnSpPr>
            <p:cNvPr id="24" name="直線接點 23"/>
            <p:cNvCxnSpPr/>
            <p:nvPr/>
          </p:nvCxnSpPr>
          <p:spPr>
            <a:xfrm>
              <a:off x="754215" y="3279531"/>
              <a:ext cx="1210096" cy="1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1357286" y="3288323"/>
              <a:ext cx="3953" cy="554954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>
              <a:off x="950503" y="3944704"/>
              <a:ext cx="934210" cy="1179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 smtClean="0">
                  <a:solidFill>
                    <a:srgbClr val="00B0F0"/>
                  </a:solidFill>
                </a:rPr>
                <a:t>說明文字</a:t>
              </a:r>
              <a:r>
                <a:rPr lang="en-US" altLang="zh-TW" sz="2000" b="1" dirty="0" smtClean="0">
                  <a:solidFill>
                    <a:srgbClr val="00B0F0"/>
                  </a:solidFill>
                </a:rPr>
                <a:t>title(</a:t>
              </a:r>
              <a:r>
                <a:rPr lang="zh-TW" altLang="en-US" sz="2000" b="1" dirty="0" smtClean="0">
                  <a:solidFill>
                    <a:srgbClr val="00B0F0"/>
                  </a:solidFill>
                </a:rPr>
                <a:t>又稱</a:t>
              </a:r>
              <a:r>
                <a:rPr lang="en-US" altLang="zh-TW" sz="2000" b="1" dirty="0" smtClean="0">
                  <a:solidFill>
                    <a:srgbClr val="00B0F0"/>
                  </a:solidFill>
                </a:rPr>
                <a:t>tips)</a:t>
              </a:r>
            </a:p>
            <a:p>
              <a:endParaRPr lang="en-US" altLang="zh-TW" b="1" dirty="0" smtClean="0">
                <a:solidFill>
                  <a:srgbClr val="00B0F0"/>
                </a:solidFill>
              </a:endParaRPr>
            </a:p>
            <a:p>
              <a:r>
                <a:rPr lang="zh-TW" altLang="en-US" b="1" dirty="0" smtClean="0">
                  <a:solidFill>
                    <a:srgbClr val="00B0F0"/>
                  </a:solidFill>
                </a:rPr>
                <a:t>當滑鼠移動到圖片上十，所以顯示的說明文字</a:t>
              </a:r>
              <a:endParaRPr lang="zh-TW" altLang="en-US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78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崁入圖片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崁入內部資料夾的圖片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3" y="1622361"/>
            <a:ext cx="8851944" cy="31465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292" y="3761035"/>
            <a:ext cx="2741354" cy="25413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829687" y="6488668"/>
            <a:ext cx="2362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sample_img_local.html</a:t>
            </a:r>
          </a:p>
        </p:txBody>
      </p:sp>
    </p:spTree>
    <p:extLst>
      <p:ext uri="{BB962C8B-B14F-4D97-AF65-F5344CB8AC3E}">
        <p14:creationId xmlns:p14="http://schemas.microsoft.com/office/powerpoint/2010/main" val="84645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9" y="2089453"/>
            <a:ext cx="11271297" cy="2791144"/>
          </a:xfrm>
          <a:prstGeom prst="rect">
            <a:avLst/>
          </a:prstGeom>
        </p:spPr>
      </p:pic>
      <p:sp>
        <p:nvSpPr>
          <p:cNvPr id="9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崁入圖片</a:t>
            </a:r>
            <a:r>
              <a:rPr lang="en-US" altLang="zh-TW" dirty="0"/>
              <a:t>-</a:t>
            </a:r>
            <a:r>
              <a:rPr lang="zh-TW" altLang="en-US" dirty="0"/>
              <a:t>崁</a:t>
            </a:r>
            <a:r>
              <a:rPr lang="zh-TW" altLang="en-US" dirty="0" smtClean="0"/>
              <a:t>入網頁</a:t>
            </a:r>
            <a:r>
              <a:rPr lang="zh-TW" altLang="en-US" dirty="0"/>
              <a:t>上</a:t>
            </a:r>
            <a:r>
              <a:rPr lang="zh-TW" altLang="en-US" dirty="0" smtClean="0"/>
              <a:t>的</a:t>
            </a:r>
            <a:r>
              <a:rPr lang="zh-TW" altLang="en-US" dirty="0"/>
              <a:t>圖片</a:t>
            </a:r>
            <a:endParaRPr lang="zh-TW" altLang="en-US" b="1" dirty="0">
              <a:latin typeface="+mj-ea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將網頁上的圖片加入網址，只要將圖片位址，改成網址即可</a:t>
            </a:r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1403957" y="3412204"/>
            <a:ext cx="6718041" cy="296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730" y="4404280"/>
            <a:ext cx="3058416" cy="24011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69154" y="6483797"/>
            <a:ext cx="21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sample_img_url.html</a:t>
            </a:r>
          </a:p>
        </p:txBody>
      </p:sp>
    </p:spTree>
    <p:extLst>
      <p:ext uri="{BB962C8B-B14F-4D97-AF65-F5344CB8AC3E}">
        <p14:creationId xmlns:p14="http://schemas.microsoft.com/office/powerpoint/2010/main" val="17510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NPUST2018</Template>
  <TotalTime>654</TotalTime>
  <Words>1894</Words>
  <Application>Microsoft Office PowerPoint</Application>
  <PresentationFormat>寬螢幕</PresentationFormat>
  <Paragraphs>309</Paragraphs>
  <Slides>38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微軟正黑體</vt:lpstr>
      <vt:lpstr>新細明體</vt:lpstr>
      <vt:lpstr>Arial</vt:lpstr>
      <vt:lpstr>Arial Black</vt:lpstr>
      <vt:lpstr>Calibri</vt:lpstr>
      <vt:lpstr>Calibri Light</vt:lpstr>
      <vt:lpstr>Times New Roman</vt:lpstr>
      <vt:lpstr>Wingdings 3</vt:lpstr>
      <vt:lpstr>2_NPUST_2018</vt:lpstr>
      <vt:lpstr>多媒體影音</vt:lpstr>
      <vt:lpstr>Agenda</vt:lpstr>
      <vt:lpstr>Image(靜態影像)</vt:lpstr>
      <vt:lpstr>影像使用注意事項</vt:lpstr>
      <vt:lpstr>免費圖庫資源</vt:lpstr>
      <vt:lpstr>在網頁中加入圖片(本機圖片)</vt:lpstr>
      <vt:lpstr>崁入圖片-img</vt:lpstr>
      <vt:lpstr>崁入圖片-崁入內部資料夾的圖片</vt:lpstr>
      <vt:lpstr>崁入圖片-崁入網頁上的圖片</vt:lpstr>
      <vt:lpstr>崁入圖片-調整大小</vt:lpstr>
      <vt:lpstr>崁入圖片-設定邊框</vt:lpstr>
      <vt:lpstr>崁入圖片-影像位置</vt:lpstr>
      <vt:lpstr>崁入圖片-影像位置</vt:lpstr>
      <vt:lpstr>影像位置</vt:lpstr>
      <vt:lpstr>影像對齊方式 – 水平</vt:lpstr>
      <vt:lpstr>影像對齊方式 – 垂直</vt:lpstr>
      <vt:lpstr>用圖片新增連結</vt:lpstr>
      <vt:lpstr>&lt;Figure&gt; 影像的說明文字</vt:lpstr>
      <vt:lpstr>練習1 圖片與格式</vt:lpstr>
      <vt:lpstr>練習1 圖片與格式</vt:lpstr>
      <vt:lpstr>影像地圖</vt:lpstr>
      <vt:lpstr>影像地圖－&lt;map&gt;、&lt;area&gt; 元素 </vt:lpstr>
      <vt:lpstr>影像地圖－&lt;map&gt;、&lt;area&gt; 元素</vt:lpstr>
      <vt:lpstr>影像地圖－&lt;map&gt;、&lt;area&gt; 元素</vt:lpstr>
      <vt:lpstr>影像地圖－&lt;area&gt; 元素</vt:lpstr>
      <vt:lpstr>影像地圖－&lt;map&gt;、&lt;area&gt; 元素</vt:lpstr>
      <vt:lpstr>練習2: 製作屏科大校園網頁地圖</vt:lpstr>
      <vt:lpstr>Video(影片)</vt:lpstr>
      <vt:lpstr>Video</vt:lpstr>
      <vt:lpstr>Video</vt:lpstr>
      <vt:lpstr>Video 屬性設定</vt:lpstr>
      <vt:lpstr>Video 屬性設定</vt:lpstr>
      <vt:lpstr>Video 屬性設定</vt:lpstr>
      <vt:lpstr> &lt;Source&gt; 影片來源</vt:lpstr>
      <vt:lpstr>崁入Youtube的方法</vt:lpstr>
      <vt:lpstr>練習3: 多媒體影音網頁製作</vt:lpstr>
      <vt:lpstr>練習4 W3School練習</vt:lpstr>
      <vt:lpstr>練習5 Codecademy 練習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 Lin(林湘筠)</dc:creator>
  <cp:lastModifiedBy>Jo Lin(林湘筠)</cp:lastModifiedBy>
  <cp:revision>52</cp:revision>
  <dcterms:created xsi:type="dcterms:W3CDTF">2018-09-17T02:52:08Z</dcterms:created>
  <dcterms:modified xsi:type="dcterms:W3CDTF">2018-09-20T07:23:11Z</dcterms:modified>
</cp:coreProperties>
</file>